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67" r:id="rId2"/>
    <p:sldId id="265" r:id="rId3"/>
    <p:sldId id="256" r:id="rId4"/>
    <p:sldId id="263" r:id="rId5"/>
    <p:sldId id="264" r:id="rId6"/>
    <p:sldId id="258" r:id="rId7"/>
    <p:sldId id="268" r:id="rId8"/>
    <p:sldId id="261" r:id="rId9"/>
    <p:sldId id="269" r:id="rId10"/>
    <p:sldId id="275" r:id="rId11"/>
    <p:sldId id="259" r:id="rId12"/>
    <p:sldId id="274" r:id="rId13"/>
    <p:sldId id="273" r:id="rId14"/>
    <p:sldId id="270" r:id="rId15"/>
    <p:sldId id="271" r:id="rId16"/>
    <p:sldId id="272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70"/>
    <p:restoredTop sz="70195"/>
  </p:normalViewPr>
  <p:slideViewPr>
    <p:cSldViewPr snapToGrid="0" snapToObjects="1">
      <p:cViewPr>
        <p:scale>
          <a:sx n="204" d="100"/>
          <a:sy n="204" d="100"/>
        </p:scale>
        <p:origin x="-5776" y="-3576"/>
      </p:cViewPr>
      <p:guideLst/>
    </p:cSldViewPr>
  </p:slideViewPr>
  <p:notesTextViewPr>
    <p:cViewPr>
      <p:scale>
        <a:sx n="80" d="100"/>
        <a:sy n="8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148167-D18F-0F49-9D24-5384D8ACF371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80B73A86-DD34-BE4F-AD7E-C95A91483A3C}">
      <dgm:prSet phldrT="[Text]"/>
      <dgm:spPr/>
      <dgm:t>
        <a:bodyPr/>
        <a:lstStyle/>
        <a:p>
          <a:r>
            <a:rPr lang="en-US" altLang="zh-CN" dirty="0"/>
            <a:t>images</a:t>
          </a:r>
          <a:endParaRPr lang="en-US" dirty="0"/>
        </a:p>
      </dgm:t>
    </dgm:pt>
    <dgm:pt modelId="{37FCDB22-6AE1-9A4B-A4A8-ADD18A4033EA}" type="parTrans" cxnId="{C43E5041-471D-C149-8F57-8420F4B43CAF}">
      <dgm:prSet/>
      <dgm:spPr/>
      <dgm:t>
        <a:bodyPr/>
        <a:lstStyle/>
        <a:p>
          <a:endParaRPr lang="en-US"/>
        </a:p>
      </dgm:t>
    </dgm:pt>
    <dgm:pt modelId="{6B06E455-7903-AA44-8F29-7AE126FFB0CA}" type="sibTrans" cxnId="{C43E5041-471D-C149-8F57-8420F4B43CAF}">
      <dgm:prSet/>
      <dgm:spPr/>
      <dgm:t>
        <a:bodyPr/>
        <a:lstStyle/>
        <a:p>
          <a:endParaRPr lang="en-US"/>
        </a:p>
      </dgm:t>
    </dgm:pt>
    <dgm:pt modelId="{5B68AA8D-74AA-344F-83D6-3E01E6818AE7}">
      <dgm:prSet phldrT="[Text]"/>
      <dgm:spPr/>
      <dgm:t>
        <a:bodyPr/>
        <a:lstStyle/>
        <a:p>
          <a:r>
            <a:rPr lang="en-US" altLang="zh-CN" dirty="0"/>
            <a:t>depth</a:t>
          </a:r>
          <a:r>
            <a:rPr lang="zh-CN" altLang="en-US" dirty="0"/>
            <a:t> </a:t>
          </a:r>
          <a:r>
            <a:rPr lang="en-US" altLang="zh-CN" dirty="0"/>
            <a:t>estimation</a:t>
          </a:r>
          <a:endParaRPr lang="en-US" dirty="0"/>
        </a:p>
      </dgm:t>
    </dgm:pt>
    <dgm:pt modelId="{ADFD4BC5-F89D-9543-96E2-765CA24C77C1}" type="parTrans" cxnId="{C1B506FD-DFCD-4745-8ABA-FF3A230F65CB}">
      <dgm:prSet/>
      <dgm:spPr/>
      <dgm:t>
        <a:bodyPr/>
        <a:lstStyle/>
        <a:p>
          <a:endParaRPr lang="en-US"/>
        </a:p>
      </dgm:t>
    </dgm:pt>
    <dgm:pt modelId="{BCB36340-8D30-4C4F-A52A-0314DD7C8085}" type="sibTrans" cxnId="{C1B506FD-DFCD-4745-8ABA-FF3A230F65CB}">
      <dgm:prSet/>
      <dgm:spPr/>
      <dgm:t>
        <a:bodyPr/>
        <a:lstStyle/>
        <a:p>
          <a:endParaRPr lang="en-US"/>
        </a:p>
      </dgm:t>
    </dgm:pt>
    <dgm:pt modelId="{A0EDC6B9-BCB7-D442-9744-2322E2350F96}">
      <dgm:prSet phldrT="[Text]"/>
      <dgm:spPr/>
      <dgm:t>
        <a:bodyPr/>
        <a:lstStyle/>
        <a:p>
          <a:r>
            <a:rPr lang="en-US" altLang="zh-CN" dirty="0"/>
            <a:t>3D</a:t>
          </a:r>
          <a:r>
            <a:rPr lang="zh-CN" altLang="en-US" dirty="0"/>
            <a:t> </a:t>
          </a:r>
          <a:r>
            <a:rPr lang="en-US" altLang="zh-CN" dirty="0" err="1"/>
            <a:t>bbox</a:t>
          </a:r>
          <a:r>
            <a:rPr lang="zh-CN" altLang="en-US" dirty="0"/>
            <a:t> </a:t>
          </a:r>
          <a:r>
            <a:rPr lang="en-US" altLang="zh-CN" dirty="0"/>
            <a:t>detection</a:t>
          </a:r>
          <a:endParaRPr lang="en-US" dirty="0"/>
        </a:p>
      </dgm:t>
    </dgm:pt>
    <dgm:pt modelId="{0C24A4A7-2266-9046-8236-A51B9C970988}" type="parTrans" cxnId="{D26E17F1-7689-104A-8A52-596BE12CFAA4}">
      <dgm:prSet/>
      <dgm:spPr/>
      <dgm:t>
        <a:bodyPr/>
        <a:lstStyle/>
        <a:p>
          <a:endParaRPr lang="en-US"/>
        </a:p>
      </dgm:t>
    </dgm:pt>
    <dgm:pt modelId="{1E554480-570D-2142-AA60-B824812FD3DF}" type="sibTrans" cxnId="{D26E17F1-7689-104A-8A52-596BE12CFAA4}">
      <dgm:prSet/>
      <dgm:spPr/>
      <dgm:t>
        <a:bodyPr/>
        <a:lstStyle/>
        <a:p>
          <a:endParaRPr lang="en-US"/>
        </a:p>
      </dgm:t>
    </dgm:pt>
    <dgm:pt modelId="{28FDD6FF-0EEB-B94B-AF7A-17D88D6B626D}">
      <dgm:prSet/>
      <dgm:spPr/>
      <dgm:t>
        <a:bodyPr/>
        <a:lstStyle/>
        <a:p>
          <a:r>
            <a:rPr lang="en-US" altLang="zh-CN" dirty="0"/>
            <a:t>pseudo</a:t>
          </a:r>
          <a:r>
            <a:rPr lang="zh-CN" altLang="en-US" dirty="0"/>
            <a:t> </a:t>
          </a:r>
          <a:r>
            <a:rPr lang="en-US" altLang="zh-CN" dirty="0"/>
            <a:t>point</a:t>
          </a:r>
          <a:r>
            <a:rPr lang="zh-CN" altLang="en-US" dirty="0"/>
            <a:t> </a:t>
          </a:r>
          <a:r>
            <a:rPr lang="en-US" altLang="zh-CN" dirty="0"/>
            <a:t>cloud</a:t>
          </a:r>
          <a:r>
            <a:rPr lang="zh-CN" altLang="en-US" dirty="0"/>
            <a:t> </a:t>
          </a:r>
          <a:r>
            <a:rPr lang="en-US" altLang="zh-CN" dirty="0"/>
            <a:t>generation</a:t>
          </a:r>
          <a:endParaRPr lang="en-US" dirty="0"/>
        </a:p>
      </dgm:t>
    </dgm:pt>
    <dgm:pt modelId="{42E002CE-48A5-8846-AE19-65D012A8B6CE}" type="parTrans" cxnId="{A35032F5-566E-9842-94E2-47A6F96162FE}">
      <dgm:prSet/>
      <dgm:spPr/>
      <dgm:t>
        <a:bodyPr/>
        <a:lstStyle/>
        <a:p>
          <a:endParaRPr lang="en-US"/>
        </a:p>
      </dgm:t>
    </dgm:pt>
    <dgm:pt modelId="{2EA7C4E4-E9CF-E04A-A1E8-8CE2A71BB061}" type="sibTrans" cxnId="{A35032F5-566E-9842-94E2-47A6F96162FE}">
      <dgm:prSet/>
      <dgm:spPr/>
      <dgm:t>
        <a:bodyPr/>
        <a:lstStyle/>
        <a:p>
          <a:endParaRPr lang="en-US"/>
        </a:p>
      </dgm:t>
    </dgm:pt>
    <dgm:pt modelId="{B6318471-7B63-7046-8E43-36CA9635A208}">
      <dgm:prSet/>
      <dgm:spPr/>
      <dgm:t>
        <a:bodyPr/>
        <a:lstStyle/>
        <a:p>
          <a:r>
            <a:rPr lang="en-US" altLang="zh-CN" dirty="0"/>
            <a:t>Filtering</a:t>
          </a:r>
          <a:endParaRPr lang="en-US" dirty="0"/>
        </a:p>
      </dgm:t>
    </dgm:pt>
    <dgm:pt modelId="{D8F4C00E-E7E8-2042-A244-1EA6CE4DF4A8}" type="parTrans" cxnId="{D1077DD9-9389-7C43-AD29-74F73705968E}">
      <dgm:prSet/>
      <dgm:spPr/>
      <dgm:t>
        <a:bodyPr/>
        <a:lstStyle/>
        <a:p>
          <a:endParaRPr lang="en-US"/>
        </a:p>
      </dgm:t>
    </dgm:pt>
    <dgm:pt modelId="{1CBA5410-A712-3341-81F4-E90FF82FF98D}" type="sibTrans" cxnId="{D1077DD9-9389-7C43-AD29-74F73705968E}">
      <dgm:prSet/>
      <dgm:spPr/>
      <dgm:t>
        <a:bodyPr/>
        <a:lstStyle/>
        <a:p>
          <a:endParaRPr lang="en-US"/>
        </a:p>
      </dgm:t>
    </dgm:pt>
    <dgm:pt modelId="{741186F3-8CD6-B948-8225-0F7145DCF83E}">
      <dgm:prSet phldrT="[Text]"/>
      <dgm:spPr/>
      <dgm:t>
        <a:bodyPr/>
        <a:lstStyle/>
        <a:p>
          <a:r>
            <a:rPr lang="en-US" altLang="zh-CN" dirty="0"/>
            <a:t>(project</a:t>
          </a:r>
          <a:r>
            <a:rPr lang="zh-CN" altLang="en-US" dirty="0"/>
            <a:t> </a:t>
          </a:r>
          <a:r>
            <a:rPr lang="en-US" altLang="zh-CN" dirty="0"/>
            <a:t>to</a:t>
          </a:r>
          <a:r>
            <a:rPr lang="zh-CN" altLang="en-US" dirty="0"/>
            <a:t> </a:t>
          </a:r>
          <a:r>
            <a:rPr lang="en-US" altLang="zh-CN" dirty="0"/>
            <a:t>2D)</a:t>
          </a:r>
          <a:endParaRPr lang="en-US" dirty="0"/>
        </a:p>
      </dgm:t>
    </dgm:pt>
    <dgm:pt modelId="{B9063916-C056-A941-9A10-284E8FED227E}" type="sibTrans" cxnId="{32F01E68-0EDF-834F-BEC8-2B4C39B3481F}">
      <dgm:prSet/>
      <dgm:spPr/>
      <dgm:t>
        <a:bodyPr/>
        <a:lstStyle/>
        <a:p>
          <a:endParaRPr lang="en-US"/>
        </a:p>
      </dgm:t>
    </dgm:pt>
    <dgm:pt modelId="{240D1B63-FE72-144A-A53E-8012CA5E189C}" type="parTrans" cxnId="{32F01E68-0EDF-834F-BEC8-2B4C39B3481F}">
      <dgm:prSet/>
      <dgm:spPr/>
      <dgm:t>
        <a:bodyPr/>
        <a:lstStyle/>
        <a:p>
          <a:endParaRPr lang="en-US"/>
        </a:p>
      </dgm:t>
    </dgm:pt>
    <dgm:pt modelId="{81D346A6-9BD6-8741-AE5E-0DC8C175D86E}" type="pres">
      <dgm:prSet presAssocID="{9E148167-D18F-0F49-9D24-5384D8ACF371}" presName="Name0" presStyleCnt="0">
        <dgm:presLayoutVars>
          <dgm:dir/>
          <dgm:resizeHandles val="exact"/>
        </dgm:presLayoutVars>
      </dgm:prSet>
      <dgm:spPr/>
    </dgm:pt>
    <dgm:pt modelId="{2A6D3349-B2AD-6548-BC2B-B4CF79812F43}" type="pres">
      <dgm:prSet presAssocID="{80B73A86-DD34-BE4F-AD7E-C95A91483A3C}" presName="node" presStyleLbl="node1" presStyleIdx="0" presStyleCnt="6">
        <dgm:presLayoutVars>
          <dgm:bulletEnabled val="1"/>
        </dgm:presLayoutVars>
      </dgm:prSet>
      <dgm:spPr/>
    </dgm:pt>
    <dgm:pt modelId="{0BF53516-B3AE-4949-B8A1-4759932C21A9}" type="pres">
      <dgm:prSet presAssocID="{6B06E455-7903-AA44-8F29-7AE126FFB0CA}" presName="sibTrans" presStyleLbl="sibTrans2D1" presStyleIdx="0" presStyleCnt="5"/>
      <dgm:spPr/>
    </dgm:pt>
    <dgm:pt modelId="{E8DB13D7-AB4B-6E4F-A25E-2627F951D14A}" type="pres">
      <dgm:prSet presAssocID="{6B06E455-7903-AA44-8F29-7AE126FFB0CA}" presName="connectorText" presStyleLbl="sibTrans2D1" presStyleIdx="0" presStyleCnt="5"/>
      <dgm:spPr/>
    </dgm:pt>
    <dgm:pt modelId="{8E78CD50-E528-B54A-92B4-1DF07DC184F9}" type="pres">
      <dgm:prSet presAssocID="{5B68AA8D-74AA-344F-83D6-3E01E6818AE7}" presName="node" presStyleLbl="node1" presStyleIdx="1" presStyleCnt="6">
        <dgm:presLayoutVars>
          <dgm:bulletEnabled val="1"/>
        </dgm:presLayoutVars>
      </dgm:prSet>
      <dgm:spPr/>
    </dgm:pt>
    <dgm:pt modelId="{B8CAB3FF-95DB-0D48-91A3-BD0442797AFC}" type="pres">
      <dgm:prSet presAssocID="{BCB36340-8D30-4C4F-A52A-0314DD7C8085}" presName="sibTrans" presStyleLbl="sibTrans2D1" presStyleIdx="1" presStyleCnt="5"/>
      <dgm:spPr/>
    </dgm:pt>
    <dgm:pt modelId="{80EA08B7-14EC-9046-9DE1-C8CD743B7A3B}" type="pres">
      <dgm:prSet presAssocID="{BCB36340-8D30-4C4F-A52A-0314DD7C8085}" presName="connectorText" presStyleLbl="sibTrans2D1" presStyleIdx="1" presStyleCnt="5"/>
      <dgm:spPr/>
    </dgm:pt>
    <dgm:pt modelId="{BFB737F4-41A4-B14C-BDFA-C6156AC98A2B}" type="pres">
      <dgm:prSet presAssocID="{28FDD6FF-0EEB-B94B-AF7A-17D88D6B626D}" presName="node" presStyleLbl="node1" presStyleIdx="2" presStyleCnt="6">
        <dgm:presLayoutVars>
          <dgm:bulletEnabled val="1"/>
        </dgm:presLayoutVars>
      </dgm:prSet>
      <dgm:spPr/>
    </dgm:pt>
    <dgm:pt modelId="{A86AB16D-4286-A042-8D9B-F390E9D795A7}" type="pres">
      <dgm:prSet presAssocID="{2EA7C4E4-E9CF-E04A-A1E8-8CE2A71BB061}" presName="sibTrans" presStyleLbl="sibTrans2D1" presStyleIdx="2" presStyleCnt="5"/>
      <dgm:spPr/>
    </dgm:pt>
    <dgm:pt modelId="{19CC85A8-2907-D64E-AB42-B98F319F8DFD}" type="pres">
      <dgm:prSet presAssocID="{2EA7C4E4-E9CF-E04A-A1E8-8CE2A71BB061}" presName="connectorText" presStyleLbl="sibTrans2D1" presStyleIdx="2" presStyleCnt="5"/>
      <dgm:spPr/>
    </dgm:pt>
    <dgm:pt modelId="{310D7F7D-8649-1A42-AE2C-3307E2C94978}" type="pres">
      <dgm:prSet presAssocID="{B6318471-7B63-7046-8E43-36CA9635A208}" presName="node" presStyleLbl="node1" presStyleIdx="3" presStyleCnt="6">
        <dgm:presLayoutVars>
          <dgm:bulletEnabled val="1"/>
        </dgm:presLayoutVars>
      </dgm:prSet>
      <dgm:spPr/>
    </dgm:pt>
    <dgm:pt modelId="{CF344633-9ECC-D041-80D7-FF503D7A93A5}" type="pres">
      <dgm:prSet presAssocID="{1CBA5410-A712-3341-81F4-E90FF82FF98D}" presName="sibTrans" presStyleLbl="sibTrans2D1" presStyleIdx="3" presStyleCnt="5"/>
      <dgm:spPr/>
    </dgm:pt>
    <dgm:pt modelId="{E203BC35-F15E-2F47-A843-50FC9823CFA5}" type="pres">
      <dgm:prSet presAssocID="{1CBA5410-A712-3341-81F4-E90FF82FF98D}" presName="connectorText" presStyleLbl="sibTrans2D1" presStyleIdx="3" presStyleCnt="5"/>
      <dgm:spPr/>
    </dgm:pt>
    <dgm:pt modelId="{94639CA5-17A2-A345-BD00-78FCE28438B0}" type="pres">
      <dgm:prSet presAssocID="{A0EDC6B9-BCB7-D442-9744-2322E2350F96}" presName="node" presStyleLbl="node1" presStyleIdx="4" presStyleCnt="6">
        <dgm:presLayoutVars>
          <dgm:bulletEnabled val="1"/>
        </dgm:presLayoutVars>
      </dgm:prSet>
      <dgm:spPr/>
    </dgm:pt>
    <dgm:pt modelId="{B56E1A26-E985-5E4B-A642-EDB706387158}" type="pres">
      <dgm:prSet presAssocID="{1E554480-570D-2142-AA60-B824812FD3DF}" presName="sibTrans" presStyleLbl="sibTrans2D1" presStyleIdx="4" presStyleCnt="5"/>
      <dgm:spPr/>
    </dgm:pt>
    <dgm:pt modelId="{8ED242B1-234A-0342-A372-5698D36C0DA8}" type="pres">
      <dgm:prSet presAssocID="{1E554480-570D-2142-AA60-B824812FD3DF}" presName="connectorText" presStyleLbl="sibTrans2D1" presStyleIdx="4" presStyleCnt="5"/>
      <dgm:spPr/>
    </dgm:pt>
    <dgm:pt modelId="{EFEEDDAC-B835-164C-B339-B285CB17CFF0}" type="pres">
      <dgm:prSet presAssocID="{741186F3-8CD6-B948-8225-0F7145DCF83E}" presName="node" presStyleLbl="node1" presStyleIdx="5" presStyleCnt="6">
        <dgm:presLayoutVars>
          <dgm:bulletEnabled val="1"/>
        </dgm:presLayoutVars>
      </dgm:prSet>
      <dgm:spPr/>
    </dgm:pt>
  </dgm:ptLst>
  <dgm:cxnLst>
    <dgm:cxn modelId="{8E55A203-B0F2-A34B-91CF-825EA5DB0D64}" type="presOf" srcId="{6B06E455-7903-AA44-8F29-7AE126FFB0CA}" destId="{0BF53516-B3AE-4949-B8A1-4759932C21A9}" srcOrd="0" destOrd="0" presId="urn:microsoft.com/office/officeart/2005/8/layout/process1"/>
    <dgm:cxn modelId="{991BA311-FBBB-8244-B047-7BBF897D900F}" type="presOf" srcId="{1CBA5410-A712-3341-81F4-E90FF82FF98D}" destId="{E203BC35-F15E-2F47-A843-50FC9823CFA5}" srcOrd="1" destOrd="0" presId="urn:microsoft.com/office/officeart/2005/8/layout/process1"/>
    <dgm:cxn modelId="{444CC91D-A88C-1B40-B75B-D603C4C8E595}" type="presOf" srcId="{2EA7C4E4-E9CF-E04A-A1E8-8CE2A71BB061}" destId="{A86AB16D-4286-A042-8D9B-F390E9D795A7}" srcOrd="0" destOrd="0" presId="urn:microsoft.com/office/officeart/2005/8/layout/process1"/>
    <dgm:cxn modelId="{BB3D5222-B42E-A444-B5A1-558E3F2CC8B4}" type="presOf" srcId="{6B06E455-7903-AA44-8F29-7AE126FFB0CA}" destId="{E8DB13D7-AB4B-6E4F-A25E-2627F951D14A}" srcOrd="1" destOrd="0" presId="urn:microsoft.com/office/officeart/2005/8/layout/process1"/>
    <dgm:cxn modelId="{572C512B-B609-C74F-9744-97FD6C6D0CA3}" type="presOf" srcId="{28FDD6FF-0EEB-B94B-AF7A-17D88D6B626D}" destId="{BFB737F4-41A4-B14C-BDFA-C6156AC98A2B}" srcOrd="0" destOrd="0" presId="urn:microsoft.com/office/officeart/2005/8/layout/process1"/>
    <dgm:cxn modelId="{C43E5041-471D-C149-8F57-8420F4B43CAF}" srcId="{9E148167-D18F-0F49-9D24-5384D8ACF371}" destId="{80B73A86-DD34-BE4F-AD7E-C95A91483A3C}" srcOrd="0" destOrd="0" parTransId="{37FCDB22-6AE1-9A4B-A4A8-ADD18A4033EA}" sibTransId="{6B06E455-7903-AA44-8F29-7AE126FFB0CA}"/>
    <dgm:cxn modelId="{4862AC50-EDA5-754A-9707-BA7F3FF779B4}" type="presOf" srcId="{A0EDC6B9-BCB7-D442-9744-2322E2350F96}" destId="{94639CA5-17A2-A345-BD00-78FCE28438B0}" srcOrd="0" destOrd="0" presId="urn:microsoft.com/office/officeart/2005/8/layout/process1"/>
    <dgm:cxn modelId="{CBB0FF63-DE33-8548-8C5E-332819898C4A}" type="presOf" srcId="{BCB36340-8D30-4C4F-A52A-0314DD7C8085}" destId="{B8CAB3FF-95DB-0D48-91A3-BD0442797AFC}" srcOrd="0" destOrd="0" presId="urn:microsoft.com/office/officeart/2005/8/layout/process1"/>
    <dgm:cxn modelId="{32F01E68-0EDF-834F-BEC8-2B4C39B3481F}" srcId="{9E148167-D18F-0F49-9D24-5384D8ACF371}" destId="{741186F3-8CD6-B948-8225-0F7145DCF83E}" srcOrd="5" destOrd="0" parTransId="{240D1B63-FE72-144A-A53E-8012CA5E189C}" sibTransId="{B9063916-C056-A941-9A10-284E8FED227E}"/>
    <dgm:cxn modelId="{89CFB080-1FAD-9649-9994-D7BADE2752AE}" type="presOf" srcId="{B6318471-7B63-7046-8E43-36CA9635A208}" destId="{310D7F7D-8649-1A42-AE2C-3307E2C94978}" srcOrd="0" destOrd="0" presId="urn:microsoft.com/office/officeart/2005/8/layout/process1"/>
    <dgm:cxn modelId="{B38A2686-AF67-8F47-9D86-5973F52A4878}" type="presOf" srcId="{9E148167-D18F-0F49-9D24-5384D8ACF371}" destId="{81D346A6-9BD6-8741-AE5E-0DC8C175D86E}" srcOrd="0" destOrd="0" presId="urn:microsoft.com/office/officeart/2005/8/layout/process1"/>
    <dgm:cxn modelId="{09443E91-9327-4E44-BFF3-98F8BB5E418E}" type="presOf" srcId="{1CBA5410-A712-3341-81F4-E90FF82FF98D}" destId="{CF344633-9ECC-D041-80D7-FF503D7A93A5}" srcOrd="0" destOrd="0" presId="urn:microsoft.com/office/officeart/2005/8/layout/process1"/>
    <dgm:cxn modelId="{7171C9B1-AFF3-1046-BE38-6826D25A4F02}" type="presOf" srcId="{2EA7C4E4-E9CF-E04A-A1E8-8CE2A71BB061}" destId="{19CC85A8-2907-D64E-AB42-B98F319F8DFD}" srcOrd="1" destOrd="0" presId="urn:microsoft.com/office/officeart/2005/8/layout/process1"/>
    <dgm:cxn modelId="{A4301AB5-87D3-E642-B065-B7631A5F2780}" type="presOf" srcId="{80B73A86-DD34-BE4F-AD7E-C95A91483A3C}" destId="{2A6D3349-B2AD-6548-BC2B-B4CF79812F43}" srcOrd="0" destOrd="0" presId="urn:microsoft.com/office/officeart/2005/8/layout/process1"/>
    <dgm:cxn modelId="{2D4C70B9-46EC-474A-8DE8-2C60A91D357D}" type="presOf" srcId="{5B68AA8D-74AA-344F-83D6-3E01E6818AE7}" destId="{8E78CD50-E528-B54A-92B4-1DF07DC184F9}" srcOrd="0" destOrd="0" presId="urn:microsoft.com/office/officeart/2005/8/layout/process1"/>
    <dgm:cxn modelId="{D1077DD9-9389-7C43-AD29-74F73705968E}" srcId="{9E148167-D18F-0F49-9D24-5384D8ACF371}" destId="{B6318471-7B63-7046-8E43-36CA9635A208}" srcOrd="3" destOrd="0" parTransId="{D8F4C00E-E7E8-2042-A244-1EA6CE4DF4A8}" sibTransId="{1CBA5410-A712-3341-81F4-E90FF82FF98D}"/>
    <dgm:cxn modelId="{24BB8FDC-902D-FD45-8AEB-7554C4586D07}" type="presOf" srcId="{1E554480-570D-2142-AA60-B824812FD3DF}" destId="{B56E1A26-E985-5E4B-A642-EDB706387158}" srcOrd="0" destOrd="0" presId="urn:microsoft.com/office/officeart/2005/8/layout/process1"/>
    <dgm:cxn modelId="{DCC528E0-4C09-C94B-9D89-7F589343A3A0}" type="presOf" srcId="{741186F3-8CD6-B948-8225-0F7145DCF83E}" destId="{EFEEDDAC-B835-164C-B339-B285CB17CFF0}" srcOrd="0" destOrd="0" presId="urn:microsoft.com/office/officeart/2005/8/layout/process1"/>
    <dgm:cxn modelId="{33925DE2-7EBD-754D-8ED2-408B651AA1B2}" type="presOf" srcId="{1E554480-570D-2142-AA60-B824812FD3DF}" destId="{8ED242B1-234A-0342-A372-5698D36C0DA8}" srcOrd="1" destOrd="0" presId="urn:microsoft.com/office/officeart/2005/8/layout/process1"/>
    <dgm:cxn modelId="{43C7A0E5-C134-204E-9302-3E6AD18CA5A8}" type="presOf" srcId="{BCB36340-8D30-4C4F-A52A-0314DD7C8085}" destId="{80EA08B7-14EC-9046-9DE1-C8CD743B7A3B}" srcOrd="1" destOrd="0" presId="urn:microsoft.com/office/officeart/2005/8/layout/process1"/>
    <dgm:cxn modelId="{D26E17F1-7689-104A-8A52-596BE12CFAA4}" srcId="{9E148167-D18F-0F49-9D24-5384D8ACF371}" destId="{A0EDC6B9-BCB7-D442-9744-2322E2350F96}" srcOrd="4" destOrd="0" parTransId="{0C24A4A7-2266-9046-8236-A51B9C970988}" sibTransId="{1E554480-570D-2142-AA60-B824812FD3DF}"/>
    <dgm:cxn modelId="{A35032F5-566E-9842-94E2-47A6F96162FE}" srcId="{9E148167-D18F-0F49-9D24-5384D8ACF371}" destId="{28FDD6FF-0EEB-B94B-AF7A-17D88D6B626D}" srcOrd="2" destOrd="0" parTransId="{42E002CE-48A5-8846-AE19-65D012A8B6CE}" sibTransId="{2EA7C4E4-E9CF-E04A-A1E8-8CE2A71BB061}"/>
    <dgm:cxn modelId="{C1B506FD-DFCD-4745-8ABA-FF3A230F65CB}" srcId="{9E148167-D18F-0F49-9D24-5384D8ACF371}" destId="{5B68AA8D-74AA-344F-83D6-3E01E6818AE7}" srcOrd="1" destOrd="0" parTransId="{ADFD4BC5-F89D-9543-96E2-765CA24C77C1}" sibTransId="{BCB36340-8D30-4C4F-A52A-0314DD7C8085}"/>
    <dgm:cxn modelId="{A9352D02-E468-444E-8379-41442DB5B756}" type="presParOf" srcId="{81D346A6-9BD6-8741-AE5E-0DC8C175D86E}" destId="{2A6D3349-B2AD-6548-BC2B-B4CF79812F43}" srcOrd="0" destOrd="0" presId="urn:microsoft.com/office/officeart/2005/8/layout/process1"/>
    <dgm:cxn modelId="{861901CC-8355-AE4E-BE2A-DAEF963213EA}" type="presParOf" srcId="{81D346A6-9BD6-8741-AE5E-0DC8C175D86E}" destId="{0BF53516-B3AE-4949-B8A1-4759932C21A9}" srcOrd="1" destOrd="0" presId="urn:microsoft.com/office/officeart/2005/8/layout/process1"/>
    <dgm:cxn modelId="{E528F398-1096-5D40-B2AF-C3AAE53A84A3}" type="presParOf" srcId="{0BF53516-B3AE-4949-B8A1-4759932C21A9}" destId="{E8DB13D7-AB4B-6E4F-A25E-2627F951D14A}" srcOrd="0" destOrd="0" presId="urn:microsoft.com/office/officeart/2005/8/layout/process1"/>
    <dgm:cxn modelId="{7F0A712D-E204-534E-883A-64453C0529EE}" type="presParOf" srcId="{81D346A6-9BD6-8741-AE5E-0DC8C175D86E}" destId="{8E78CD50-E528-B54A-92B4-1DF07DC184F9}" srcOrd="2" destOrd="0" presId="urn:microsoft.com/office/officeart/2005/8/layout/process1"/>
    <dgm:cxn modelId="{40CD0790-A296-7546-ACEE-D85EF0E709B8}" type="presParOf" srcId="{81D346A6-9BD6-8741-AE5E-0DC8C175D86E}" destId="{B8CAB3FF-95DB-0D48-91A3-BD0442797AFC}" srcOrd="3" destOrd="0" presId="urn:microsoft.com/office/officeart/2005/8/layout/process1"/>
    <dgm:cxn modelId="{88BCA19E-01DF-4541-A7B5-4431CA3C3CEA}" type="presParOf" srcId="{B8CAB3FF-95DB-0D48-91A3-BD0442797AFC}" destId="{80EA08B7-14EC-9046-9DE1-C8CD743B7A3B}" srcOrd="0" destOrd="0" presId="urn:microsoft.com/office/officeart/2005/8/layout/process1"/>
    <dgm:cxn modelId="{73B19889-F7D5-D943-9A8A-4986CDDADDE7}" type="presParOf" srcId="{81D346A6-9BD6-8741-AE5E-0DC8C175D86E}" destId="{BFB737F4-41A4-B14C-BDFA-C6156AC98A2B}" srcOrd="4" destOrd="0" presId="urn:microsoft.com/office/officeart/2005/8/layout/process1"/>
    <dgm:cxn modelId="{1BE1CD51-EF6F-BE48-9BAD-EFD0144237BF}" type="presParOf" srcId="{81D346A6-9BD6-8741-AE5E-0DC8C175D86E}" destId="{A86AB16D-4286-A042-8D9B-F390E9D795A7}" srcOrd="5" destOrd="0" presId="urn:microsoft.com/office/officeart/2005/8/layout/process1"/>
    <dgm:cxn modelId="{F306F045-75A0-B745-8AA8-0BF11162FFDE}" type="presParOf" srcId="{A86AB16D-4286-A042-8D9B-F390E9D795A7}" destId="{19CC85A8-2907-D64E-AB42-B98F319F8DFD}" srcOrd="0" destOrd="0" presId="urn:microsoft.com/office/officeart/2005/8/layout/process1"/>
    <dgm:cxn modelId="{F3499A96-6EA3-5E4C-A0EB-1FDA02E5E893}" type="presParOf" srcId="{81D346A6-9BD6-8741-AE5E-0DC8C175D86E}" destId="{310D7F7D-8649-1A42-AE2C-3307E2C94978}" srcOrd="6" destOrd="0" presId="urn:microsoft.com/office/officeart/2005/8/layout/process1"/>
    <dgm:cxn modelId="{5A9C5711-F01A-FE41-BC1C-97B1E9F183A6}" type="presParOf" srcId="{81D346A6-9BD6-8741-AE5E-0DC8C175D86E}" destId="{CF344633-9ECC-D041-80D7-FF503D7A93A5}" srcOrd="7" destOrd="0" presId="urn:microsoft.com/office/officeart/2005/8/layout/process1"/>
    <dgm:cxn modelId="{2B662BFF-512D-F746-92FA-E9230EFA75C5}" type="presParOf" srcId="{CF344633-9ECC-D041-80D7-FF503D7A93A5}" destId="{E203BC35-F15E-2F47-A843-50FC9823CFA5}" srcOrd="0" destOrd="0" presId="urn:microsoft.com/office/officeart/2005/8/layout/process1"/>
    <dgm:cxn modelId="{6B51C02D-AD8F-F144-884D-6B1A90E04645}" type="presParOf" srcId="{81D346A6-9BD6-8741-AE5E-0DC8C175D86E}" destId="{94639CA5-17A2-A345-BD00-78FCE28438B0}" srcOrd="8" destOrd="0" presId="urn:microsoft.com/office/officeart/2005/8/layout/process1"/>
    <dgm:cxn modelId="{2ACCFE5C-4797-9842-99FB-8E781C20F3F4}" type="presParOf" srcId="{81D346A6-9BD6-8741-AE5E-0DC8C175D86E}" destId="{B56E1A26-E985-5E4B-A642-EDB706387158}" srcOrd="9" destOrd="0" presId="urn:microsoft.com/office/officeart/2005/8/layout/process1"/>
    <dgm:cxn modelId="{E34EEE6F-4C91-CD44-B961-C668628AE31D}" type="presParOf" srcId="{B56E1A26-E985-5E4B-A642-EDB706387158}" destId="{8ED242B1-234A-0342-A372-5698D36C0DA8}" srcOrd="0" destOrd="0" presId="urn:microsoft.com/office/officeart/2005/8/layout/process1"/>
    <dgm:cxn modelId="{C6BD1941-CDAC-8643-B6AA-4A6DBB5E2F29}" type="presParOf" srcId="{81D346A6-9BD6-8741-AE5E-0DC8C175D86E}" destId="{EFEEDDAC-B835-164C-B339-B285CB17CFF0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148167-D18F-0F49-9D24-5384D8ACF371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80B73A86-DD34-BE4F-AD7E-C95A91483A3C}">
      <dgm:prSet phldrT="[Text]"/>
      <dgm:spPr/>
      <dgm:t>
        <a:bodyPr/>
        <a:lstStyle/>
        <a:p>
          <a:r>
            <a:rPr lang="en-US" altLang="zh-CN" dirty="0"/>
            <a:t>camera</a:t>
          </a:r>
          <a:r>
            <a:rPr lang="zh-CN" altLang="en-US" dirty="0"/>
            <a:t> </a:t>
          </a:r>
          <a:r>
            <a:rPr lang="en-US" altLang="zh-CN" dirty="0"/>
            <a:t>input</a:t>
          </a:r>
          <a:endParaRPr lang="en-US" dirty="0"/>
        </a:p>
      </dgm:t>
    </dgm:pt>
    <dgm:pt modelId="{37FCDB22-6AE1-9A4B-A4A8-ADD18A4033EA}" type="parTrans" cxnId="{C43E5041-471D-C149-8F57-8420F4B43CAF}">
      <dgm:prSet/>
      <dgm:spPr/>
      <dgm:t>
        <a:bodyPr/>
        <a:lstStyle/>
        <a:p>
          <a:endParaRPr lang="en-US"/>
        </a:p>
      </dgm:t>
    </dgm:pt>
    <dgm:pt modelId="{6B06E455-7903-AA44-8F29-7AE126FFB0CA}" type="sibTrans" cxnId="{C43E5041-471D-C149-8F57-8420F4B43CAF}">
      <dgm:prSet/>
      <dgm:spPr/>
      <dgm:t>
        <a:bodyPr/>
        <a:lstStyle/>
        <a:p>
          <a:endParaRPr lang="en-US"/>
        </a:p>
      </dgm:t>
    </dgm:pt>
    <dgm:pt modelId="{5B68AA8D-74AA-344F-83D6-3E01E6818AE7}">
      <dgm:prSet phldrT="[Text]"/>
      <dgm:spPr/>
      <dgm:t>
        <a:bodyPr/>
        <a:lstStyle/>
        <a:p>
          <a:r>
            <a:rPr lang="en-US" altLang="zh-CN" dirty="0"/>
            <a:t>lane</a:t>
          </a:r>
          <a:r>
            <a:rPr lang="zh-CN" altLang="en-US" dirty="0"/>
            <a:t> </a:t>
          </a:r>
          <a:r>
            <a:rPr lang="en-US" altLang="zh-CN" dirty="0"/>
            <a:t>detection</a:t>
          </a:r>
          <a:r>
            <a:rPr lang="zh-CN" altLang="en-US" dirty="0"/>
            <a:t> </a:t>
          </a:r>
          <a:endParaRPr lang="en-US" dirty="0"/>
        </a:p>
      </dgm:t>
    </dgm:pt>
    <dgm:pt modelId="{ADFD4BC5-F89D-9543-96E2-765CA24C77C1}" type="parTrans" cxnId="{C1B506FD-DFCD-4745-8ABA-FF3A230F65CB}">
      <dgm:prSet/>
      <dgm:spPr/>
      <dgm:t>
        <a:bodyPr/>
        <a:lstStyle/>
        <a:p>
          <a:endParaRPr lang="en-US"/>
        </a:p>
      </dgm:t>
    </dgm:pt>
    <dgm:pt modelId="{BCB36340-8D30-4C4F-A52A-0314DD7C8085}" type="sibTrans" cxnId="{C1B506FD-DFCD-4745-8ABA-FF3A230F65CB}">
      <dgm:prSet/>
      <dgm:spPr/>
      <dgm:t>
        <a:bodyPr/>
        <a:lstStyle/>
        <a:p>
          <a:endParaRPr lang="en-US"/>
        </a:p>
      </dgm:t>
    </dgm:pt>
    <dgm:pt modelId="{28FDD6FF-0EEB-B94B-AF7A-17D88D6B626D}">
      <dgm:prSet/>
      <dgm:spPr/>
      <dgm:t>
        <a:bodyPr/>
        <a:lstStyle/>
        <a:p>
          <a:r>
            <a:rPr lang="en-US" altLang="zh-CN" dirty="0"/>
            <a:t>focus</a:t>
          </a:r>
          <a:r>
            <a:rPr lang="zh-CN" altLang="en-US" dirty="0"/>
            <a:t> </a:t>
          </a:r>
          <a:r>
            <a:rPr lang="en-US" altLang="zh-CN" dirty="0"/>
            <a:t>on</a:t>
          </a:r>
          <a:r>
            <a:rPr lang="zh-CN" altLang="en-US" dirty="0"/>
            <a:t> </a:t>
          </a:r>
          <a:r>
            <a:rPr lang="en-US" altLang="zh-CN" dirty="0"/>
            <a:t>the</a:t>
          </a:r>
          <a:r>
            <a:rPr lang="zh-CN" altLang="en-US" dirty="0"/>
            <a:t> </a:t>
          </a:r>
          <a:r>
            <a:rPr lang="en-US" altLang="zh-CN" dirty="0"/>
            <a:t>far</a:t>
          </a:r>
          <a:r>
            <a:rPr lang="zh-CN" altLang="en-US" dirty="0"/>
            <a:t> </a:t>
          </a:r>
          <a:r>
            <a:rPr lang="en-US" altLang="zh-CN" dirty="0"/>
            <a:t>end</a:t>
          </a:r>
          <a:r>
            <a:rPr lang="zh-CN" altLang="en-US" dirty="0"/>
            <a:t> </a:t>
          </a:r>
          <a:r>
            <a:rPr lang="en-US" altLang="zh-CN" dirty="0"/>
            <a:t>of</a:t>
          </a:r>
          <a:r>
            <a:rPr lang="zh-CN" altLang="en-US" dirty="0"/>
            <a:t> </a:t>
          </a:r>
          <a:r>
            <a:rPr lang="en-US" altLang="zh-CN" dirty="0"/>
            <a:t>the</a:t>
          </a:r>
          <a:r>
            <a:rPr lang="zh-CN" altLang="en-US" dirty="0"/>
            <a:t> </a:t>
          </a:r>
          <a:r>
            <a:rPr lang="en-US" altLang="zh-CN" dirty="0"/>
            <a:t>lane</a:t>
          </a:r>
          <a:endParaRPr lang="en-US" dirty="0"/>
        </a:p>
      </dgm:t>
    </dgm:pt>
    <dgm:pt modelId="{42E002CE-48A5-8846-AE19-65D012A8B6CE}" type="parTrans" cxnId="{A35032F5-566E-9842-94E2-47A6F96162FE}">
      <dgm:prSet/>
      <dgm:spPr/>
      <dgm:t>
        <a:bodyPr/>
        <a:lstStyle/>
        <a:p>
          <a:endParaRPr lang="en-US"/>
        </a:p>
      </dgm:t>
    </dgm:pt>
    <dgm:pt modelId="{2EA7C4E4-E9CF-E04A-A1E8-8CE2A71BB061}" type="sibTrans" cxnId="{A35032F5-566E-9842-94E2-47A6F96162FE}">
      <dgm:prSet/>
      <dgm:spPr/>
      <dgm:t>
        <a:bodyPr/>
        <a:lstStyle/>
        <a:p>
          <a:endParaRPr lang="en-US"/>
        </a:p>
      </dgm:t>
    </dgm:pt>
    <dgm:pt modelId="{81D346A6-9BD6-8741-AE5E-0DC8C175D86E}" type="pres">
      <dgm:prSet presAssocID="{9E148167-D18F-0F49-9D24-5384D8ACF371}" presName="Name0" presStyleCnt="0">
        <dgm:presLayoutVars>
          <dgm:dir/>
          <dgm:resizeHandles val="exact"/>
        </dgm:presLayoutVars>
      </dgm:prSet>
      <dgm:spPr/>
    </dgm:pt>
    <dgm:pt modelId="{2A6D3349-B2AD-6548-BC2B-B4CF79812F43}" type="pres">
      <dgm:prSet presAssocID="{80B73A86-DD34-BE4F-AD7E-C95A91483A3C}" presName="node" presStyleLbl="node1" presStyleIdx="0" presStyleCnt="3">
        <dgm:presLayoutVars>
          <dgm:bulletEnabled val="1"/>
        </dgm:presLayoutVars>
      </dgm:prSet>
      <dgm:spPr/>
    </dgm:pt>
    <dgm:pt modelId="{0BF53516-B3AE-4949-B8A1-4759932C21A9}" type="pres">
      <dgm:prSet presAssocID="{6B06E455-7903-AA44-8F29-7AE126FFB0CA}" presName="sibTrans" presStyleLbl="sibTrans2D1" presStyleIdx="0" presStyleCnt="2"/>
      <dgm:spPr/>
    </dgm:pt>
    <dgm:pt modelId="{E8DB13D7-AB4B-6E4F-A25E-2627F951D14A}" type="pres">
      <dgm:prSet presAssocID="{6B06E455-7903-AA44-8F29-7AE126FFB0CA}" presName="connectorText" presStyleLbl="sibTrans2D1" presStyleIdx="0" presStyleCnt="2"/>
      <dgm:spPr/>
    </dgm:pt>
    <dgm:pt modelId="{8E78CD50-E528-B54A-92B4-1DF07DC184F9}" type="pres">
      <dgm:prSet presAssocID="{5B68AA8D-74AA-344F-83D6-3E01E6818AE7}" presName="node" presStyleLbl="node1" presStyleIdx="1" presStyleCnt="3">
        <dgm:presLayoutVars>
          <dgm:bulletEnabled val="1"/>
        </dgm:presLayoutVars>
      </dgm:prSet>
      <dgm:spPr/>
    </dgm:pt>
    <dgm:pt modelId="{B8CAB3FF-95DB-0D48-91A3-BD0442797AFC}" type="pres">
      <dgm:prSet presAssocID="{BCB36340-8D30-4C4F-A52A-0314DD7C8085}" presName="sibTrans" presStyleLbl="sibTrans2D1" presStyleIdx="1" presStyleCnt="2"/>
      <dgm:spPr/>
    </dgm:pt>
    <dgm:pt modelId="{80EA08B7-14EC-9046-9DE1-C8CD743B7A3B}" type="pres">
      <dgm:prSet presAssocID="{BCB36340-8D30-4C4F-A52A-0314DD7C8085}" presName="connectorText" presStyleLbl="sibTrans2D1" presStyleIdx="1" presStyleCnt="2"/>
      <dgm:spPr/>
    </dgm:pt>
    <dgm:pt modelId="{BFB737F4-41A4-B14C-BDFA-C6156AC98A2B}" type="pres">
      <dgm:prSet presAssocID="{28FDD6FF-0EEB-B94B-AF7A-17D88D6B626D}" presName="node" presStyleLbl="node1" presStyleIdx="2" presStyleCnt="3">
        <dgm:presLayoutVars>
          <dgm:bulletEnabled val="1"/>
        </dgm:presLayoutVars>
      </dgm:prSet>
      <dgm:spPr/>
    </dgm:pt>
  </dgm:ptLst>
  <dgm:cxnLst>
    <dgm:cxn modelId="{8E55A203-B0F2-A34B-91CF-825EA5DB0D64}" type="presOf" srcId="{6B06E455-7903-AA44-8F29-7AE126FFB0CA}" destId="{0BF53516-B3AE-4949-B8A1-4759932C21A9}" srcOrd="0" destOrd="0" presId="urn:microsoft.com/office/officeart/2005/8/layout/process1"/>
    <dgm:cxn modelId="{BB3D5222-B42E-A444-B5A1-558E3F2CC8B4}" type="presOf" srcId="{6B06E455-7903-AA44-8F29-7AE126FFB0CA}" destId="{E8DB13D7-AB4B-6E4F-A25E-2627F951D14A}" srcOrd="1" destOrd="0" presId="urn:microsoft.com/office/officeart/2005/8/layout/process1"/>
    <dgm:cxn modelId="{572C512B-B609-C74F-9744-97FD6C6D0CA3}" type="presOf" srcId="{28FDD6FF-0EEB-B94B-AF7A-17D88D6B626D}" destId="{BFB737F4-41A4-B14C-BDFA-C6156AC98A2B}" srcOrd="0" destOrd="0" presId="urn:microsoft.com/office/officeart/2005/8/layout/process1"/>
    <dgm:cxn modelId="{C43E5041-471D-C149-8F57-8420F4B43CAF}" srcId="{9E148167-D18F-0F49-9D24-5384D8ACF371}" destId="{80B73A86-DD34-BE4F-AD7E-C95A91483A3C}" srcOrd="0" destOrd="0" parTransId="{37FCDB22-6AE1-9A4B-A4A8-ADD18A4033EA}" sibTransId="{6B06E455-7903-AA44-8F29-7AE126FFB0CA}"/>
    <dgm:cxn modelId="{CBB0FF63-DE33-8548-8C5E-332819898C4A}" type="presOf" srcId="{BCB36340-8D30-4C4F-A52A-0314DD7C8085}" destId="{B8CAB3FF-95DB-0D48-91A3-BD0442797AFC}" srcOrd="0" destOrd="0" presId="urn:microsoft.com/office/officeart/2005/8/layout/process1"/>
    <dgm:cxn modelId="{B38A2686-AF67-8F47-9D86-5973F52A4878}" type="presOf" srcId="{9E148167-D18F-0F49-9D24-5384D8ACF371}" destId="{81D346A6-9BD6-8741-AE5E-0DC8C175D86E}" srcOrd="0" destOrd="0" presId="urn:microsoft.com/office/officeart/2005/8/layout/process1"/>
    <dgm:cxn modelId="{A4301AB5-87D3-E642-B065-B7631A5F2780}" type="presOf" srcId="{80B73A86-DD34-BE4F-AD7E-C95A91483A3C}" destId="{2A6D3349-B2AD-6548-BC2B-B4CF79812F43}" srcOrd="0" destOrd="0" presId="urn:microsoft.com/office/officeart/2005/8/layout/process1"/>
    <dgm:cxn modelId="{2D4C70B9-46EC-474A-8DE8-2C60A91D357D}" type="presOf" srcId="{5B68AA8D-74AA-344F-83D6-3E01E6818AE7}" destId="{8E78CD50-E528-B54A-92B4-1DF07DC184F9}" srcOrd="0" destOrd="0" presId="urn:microsoft.com/office/officeart/2005/8/layout/process1"/>
    <dgm:cxn modelId="{43C7A0E5-C134-204E-9302-3E6AD18CA5A8}" type="presOf" srcId="{BCB36340-8D30-4C4F-A52A-0314DD7C8085}" destId="{80EA08B7-14EC-9046-9DE1-C8CD743B7A3B}" srcOrd="1" destOrd="0" presId="urn:microsoft.com/office/officeart/2005/8/layout/process1"/>
    <dgm:cxn modelId="{A35032F5-566E-9842-94E2-47A6F96162FE}" srcId="{9E148167-D18F-0F49-9D24-5384D8ACF371}" destId="{28FDD6FF-0EEB-B94B-AF7A-17D88D6B626D}" srcOrd="2" destOrd="0" parTransId="{42E002CE-48A5-8846-AE19-65D012A8B6CE}" sibTransId="{2EA7C4E4-E9CF-E04A-A1E8-8CE2A71BB061}"/>
    <dgm:cxn modelId="{C1B506FD-DFCD-4745-8ABA-FF3A230F65CB}" srcId="{9E148167-D18F-0F49-9D24-5384D8ACF371}" destId="{5B68AA8D-74AA-344F-83D6-3E01E6818AE7}" srcOrd="1" destOrd="0" parTransId="{ADFD4BC5-F89D-9543-96E2-765CA24C77C1}" sibTransId="{BCB36340-8D30-4C4F-A52A-0314DD7C8085}"/>
    <dgm:cxn modelId="{A9352D02-E468-444E-8379-41442DB5B756}" type="presParOf" srcId="{81D346A6-9BD6-8741-AE5E-0DC8C175D86E}" destId="{2A6D3349-B2AD-6548-BC2B-B4CF79812F43}" srcOrd="0" destOrd="0" presId="urn:microsoft.com/office/officeart/2005/8/layout/process1"/>
    <dgm:cxn modelId="{861901CC-8355-AE4E-BE2A-DAEF963213EA}" type="presParOf" srcId="{81D346A6-9BD6-8741-AE5E-0DC8C175D86E}" destId="{0BF53516-B3AE-4949-B8A1-4759932C21A9}" srcOrd="1" destOrd="0" presId="urn:microsoft.com/office/officeart/2005/8/layout/process1"/>
    <dgm:cxn modelId="{E528F398-1096-5D40-B2AF-C3AAE53A84A3}" type="presParOf" srcId="{0BF53516-B3AE-4949-B8A1-4759932C21A9}" destId="{E8DB13D7-AB4B-6E4F-A25E-2627F951D14A}" srcOrd="0" destOrd="0" presId="urn:microsoft.com/office/officeart/2005/8/layout/process1"/>
    <dgm:cxn modelId="{7F0A712D-E204-534E-883A-64453C0529EE}" type="presParOf" srcId="{81D346A6-9BD6-8741-AE5E-0DC8C175D86E}" destId="{8E78CD50-E528-B54A-92B4-1DF07DC184F9}" srcOrd="2" destOrd="0" presId="urn:microsoft.com/office/officeart/2005/8/layout/process1"/>
    <dgm:cxn modelId="{40CD0790-A296-7546-ACEE-D85EF0E709B8}" type="presParOf" srcId="{81D346A6-9BD6-8741-AE5E-0DC8C175D86E}" destId="{B8CAB3FF-95DB-0D48-91A3-BD0442797AFC}" srcOrd="3" destOrd="0" presId="urn:microsoft.com/office/officeart/2005/8/layout/process1"/>
    <dgm:cxn modelId="{88BCA19E-01DF-4541-A7B5-4431CA3C3CEA}" type="presParOf" srcId="{B8CAB3FF-95DB-0D48-91A3-BD0442797AFC}" destId="{80EA08B7-14EC-9046-9DE1-C8CD743B7A3B}" srcOrd="0" destOrd="0" presId="urn:microsoft.com/office/officeart/2005/8/layout/process1"/>
    <dgm:cxn modelId="{73B19889-F7D5-D943-9A8A-4986CDDADDE7}" type="presParOf" srcId="{81D346A6-9BD6-8741-AE5E-0DC8C175D86E}" destId="{BFB737F4-41A4-B14C-BDFA-C6156AC98A2B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6D3349-B2AD-6548-BC2B-B4CF79812F43}">
      <dsp:nvSpPr>
        <dsp:cNvPr id="0" name=""/>
        <dsp:cNvSpPr/>
      </dsp:nvSpPr>
      <dsp:spPr>
        <a:xfrm>
          <a:off x="0" y="1027431"/>
          <a:ext cx="1200426" cy="9228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/>
            <a:t>images</a:t>
          </a:r>
          <a:endParaRPr lang="en-US" sz="1700" kern="1200" dirty="0"/>
        </a:p>
      </dsp:txBody>
      <dsp:txXfrm>
        <a:off x="27029" y="1054460"/>
        <a:ext cx="1146368" cy="868769"/>
      </dsp:txXfrm>
    </dsp:sp>
    <dsp:sp modelId="{0BF53516-B3AE-4949-B8A1-4759932C21A9}">
      <dsp:nvSpPr>
        <dsp:cNvPr id="0" name=""/>
        <dsp:cNvSpPr/>
      </dsp:nvSpPr>
      <dsp:spPr>
        <a:xfrm>
          <a:off x="1320468" y="1339992"/>
          <a:ext cx="254490" cy="2977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1320468" y="1399533"/>
        <a:ext cx="178143" cy="178623"/>
      </dsp:txXfrm>
    </dsp:sp>
    <dsp:sp modelId="{8E78CD50-E528-B54A-92B4-1DF07DC184F9}">
      <dsp:nvSpPr>
        <dsp:cNvPr id="0" name=""/>
        <dsp:cNvSpPr/>
      </dsp:nvSpPr>
      <dsp:spPr>
        <a:xfrm>
          <a:off x="1680596" y="1027431"/>
          <a:ext cx="1200426" cy="9228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/>
            <a:t>depth</a:t>
          </a:r>
          <a:r>
            <a:rPr lang="zh-CN" altLang="en-US" sz="1700" kern="1200" dirty="0"/>
            <a:t> </a:t>
          </a:r>
          <a:r>
            <a:rPr lang="en-US" altLang="zh-CN" sz="1700" kern="1200" dirty="0"/>
            <a:t>estimation</a:t>
          </a:r>
          <a:endParaRPr lang="en-US" sz="1700" kern="1200" dirty="0"/>
        </a:p>
      </dsp:txBody>
      <dsp:txXfrm>
        <a:off x="1707625" y="1054460"/>
        <a:ext cx="1146368" cy="868769"/>
      </dsp:txXfrm>
    </dsp:sp>
    <dsp:sp modelId="{B8CAB3FF-95DB-0D48-91A3-BD0442797AFC}">
      <dsp:nvSpPr>
        <dsp:cNvPr id="0" name=""/>
        <dsp:cNvSpPr/>
      </dsp:nvSpPr>
      <dsp:spPr>
        <a:xfrm>
          <a:off x="3001065" y="1339992"/>
          <a:ext cx="254490" cy="2977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3001065" y="1399533"/>
        <a:ext cx="178143" cy="178623"/>
      </dsp:txXfrm>
    </dsp:sp>
    <dsp:sp modelId="{BFB737F4-41A4-B14C-BDFA-C6156AC98A2B}">
      <dsp:nvSpPr>
        <dsp:cNvPr id="0" name=""/>
        <dsp:cNvSpPr/>
      </dsp:nvSpPr>
      <dsp:spPr>
        <a:xfrm>
          <a:off x="3361193" y="1027431"/>
          <a:ext cx="1200426" cy="9228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/>
            <a:t>pseudo</a:t>
          </a:r>
          <a:r>
            <a:rPr lang="zh-CN" altLang="en-US" sz="1700" kern="1200" dirty="0"/>
            <a:t> </a:t>
          </a:r>
          <a:r>
            <a:rPr lang="en-US" altLang="zh-CN" sz="1700" kern="1200" dirty="0"/>
            <a:t>point</a:t>
          </a:r>
          <a:r>
            <a:rPr lang="zh-CN" altLang="en-US" sz="1700" kern="1200" dirty="0"/>
            <a:t> </a:t>
          </a:r>
          <a:r>
            <a:rPr lang="en-US" altLang="zh-CN" sz="1700" kern="1200" dirty="0"/>
            <a:t>cloud</a:t>
          </a:r>
          <a:r>
            <a:rPr lang="zh-CN" altLang="en-US" sz="1700" kern="1200" dirty="0"/>
            <a:t> </a:t>
          </a:r>
          <a:r>
            <a:rPr lang="en-US" altLang="zh-CN" sz="1700" kern="1200" dirty="0"/>
            <a:t>generation</a:t>
          </a:r>
          <a:endParaRPr lang="en-US" sz="1700" kern="1200" dirty="0"/>
        </a:p>
      </dsp:txBody>
      <dsp:txXfrm>
        <a:off x="3388222" y="1054460"/>
        <a:ext cx="1146368" cy="868769"/>
      </dsp:txXfrm>
    </dsp:sp>
    <dsp:sp modelId="{A86AB16D-4286-A042-8D9B-F390E9D795A7}">
      <dsp:nvSpPr>
        <dsp:cNvPr id="0" name=""/>
        <dsp:cNvSpPr/>
      </dsp:nvSpPr>
      <dsp:spPr>
        <a:xfrm>
          <a:off x="4681661" y="1339992"/>
          <a:ext cx="254490" cy="2977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4681661" y="1399533"/>
        <a:ext cx="178143" cy="178623"/>
      </dsp:txXfrm>
    </dsp:sp>
    <dsp:sp modelId="{310D7F7D-8649-1A42-AE2C-3307E2C94978}">
      <dsp:nvSpPr>
        <dsp:cNvPr id="0" name=""/>
        <dsp:cNvSpPr/>
      </dsp:nvSpPr>
      <dsp:spPr>
        <a:xfrm>
          <a:off x="5041789" y="1027431"/>
          <a:ext cx="1200426" cy="9228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/>
            <a:t>Filtering</a:t>
          </a:r>
          <a:endParaRPr lang="en-US" sz="1700" kern="1200" dirty="0"/>
        </a:p>
      </dsp:txBody>
      <dsp:txXfrm>
        <a:off x="5068818" y="1054460"/>
        <a:ext cx="1146368" cy="868769"/>
      </dsp:txXfrm>
    </dsp:sp>
    <dsp:sp modelId="{CF344633-9ECC-D041-80D7-FF503D7A93A5}">
      <dsp:nvSpPr>
        <dsp:cNvPr id="0" name=""/>
        <dsp:cNvSpPr/>
      </dsp:nvSpPr>
      <dsp:spPr>
        <a:xfrm>
          <a:off x="6362258" y="1339992"/>
          <a:ext cx="254490" cy="2977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6362258" y="1399533"/>
        <a:ext cx="178143" cy="178623"/>
      </dsp:txXfrm>
    </dsp:sp>
    <dsp:sp modelId="{94639CA5-17A2-A345-BD00-78FCE28438B0}">
      <dsp:nvSpPr>
        <dsp:cNvPr id="0" name=""/>
        <dsp:cNvSpPr/>
      </dsp:nvSpPr>
      <dsp:spPr>
        <a:xfrm>
          <a:off x="6722386" y="1027431"/>
          <a:ext cx="1200426" cy="9228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/>
            <a:t>3D</a:t>
          </a:r>
          <a:r>
            <a:rPr lang="zh-CN" altLang="en-US" sz="1700" kern="1200" dirty="0"/>
            <a:t> </a:t>
          </a:r>
          <a:r>
            <a:rPr lang="en-US" altLang="zh-CN" sz="1700" kern="1200" dirty="0" err="1"/>
            <a:t>bbox</a:t>
          </a:r>
          <a:r>
            <a:rPr lang="zh-CN" altLang="en-US" sz="1700" kern="1200" dirty="0"/>
            <a:t> </a:t>
          </a:r>
          <a:r>
            <a:rPr lang="en-US" altLang="zh-CN" sz="1700" kern="1200" dirty="0"/>
            <a:t>detection</a:t>
          </a:r>
          <a:endParaRPr lang="en-US" sz="1700" kern="1200" dirty="0"/>
        </a:p>
      </dsp:txBody>
      <dsp:txXfrm>
        <a:off x="6749415" y="1054460"/>
        <a:ext cx="1146368" cy="868769"/>
      </dsp:txXfrm>
    </dsp:sp>
    <dsp:sp modelId="{B56E1A26-E985-5E4B-A642-EDB706387158}">
      <dsp:nvSpPr>
        <dsp:cNvPr id="0" name=""/>
        <dsp:cNvSpPr/>
      </dsp:nvSpPr>
      <dsp:spPr>
        <a:xfrm>
          <a:off x="8042855" y="1339992"/>
          <a:ext cx="254490" cy="29770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8042855" y="1399533"/>
        <a:ext cx="178143" cy="178623"/>
      </dsp:txXfrm>
    </dsp:sp>
    <dsp:sp modelId="{EFEEDDAC-B835-164C-B339-B285CB17CFF0}">
      <dsp:nvSpPr>
        <dsp:cNvPr id="0" name=""/>
        <dsp:cNvSpPr/>
      </dsp:nvSpPr>
      <dsp:spPr>
        <a:xfrm>
          <a:off x="8402982" y="1027431"/>
          <a:ext cx="1200426" cy="9228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700" kern="1200" dirty="0"/>
            <a:t>(project</a:t>
          </a:r>
          <a:r>
            <a:rPr lang="zh-CN" altLang="en-US" sz="1700" kern="1200" dirty="0"/>
            <a:t> </a:t>
          </a:r>
          <a:r>
            <a:rPr lang="en-US" altLang="zh-CN" sz="1700" kern="1200" dirty="0"/>
            <a:t>to</a:t>
          </a:r>
          <a:r>
            <a:rPr lang="zh-CN" altLang="en-US" sz="1700" kern="1200" dirty="0"/>
            <a:t> </a:t>
          </a:r>
          <a:r>
            <a:rPr lang="en-US" altLang="zh-CN" sz="1700" kern="1200" dirty="0"/>
            <a:t>2D)</a:t>
          </a:r>
          <a:endParaRPr lang="en-US" sz="1700" kern="1200" dirty="0"/>
        </a:p>
      </dsp:txBody>
      <dsp:txXfrm>
        <a:off x="8430011" y="1054460"/>
        <a:ext cx="1146368" cy="868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6D3349-B2AD-6548-BC2B-B4CF79812F43}">
      <dsp:nvSpPr>
        <dsp:cNvPr id="0" name=""/>
        <dsp:cNvSpPr/>
      </dsp:nvSpPr>
      <dsp:spPr>
        <a:xfrm>
          <a:off x="4839" y="213928"/>
          <a:ext cx="1446562" cy="9493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camera</a:t>
          </a:r>
          <a:r>
            <a:rPr lang="zh-CN" altLang="en-US" sz="1800" kern="1200" dirty="0"/>
            <a:t> </a:t>
          </a:r>
          <a:r>
            <a:rPr lang="en-US" altLang="zh-CN" sz="1800" kern="1200" dirty="0"/>
            <a:t>input</a:t>
          </a:r>
          <a:endParaRPr lang="en-US" sz="1800" kern="1200" dirty="0"/>
        </a:p>
      </dsp:txBody>
      <dsp:txXfrm>
        <a:off x="32643" y="241732"/>
        <a:ext cx="1390954" cy="893698"/>
      </dsp:txXfrm>
    </dsp:sp>
    <dsp:sp modelId="{0BF53516-B3AE-4949-B8A1-4759932C21A9}">
      <dsp:nvSpPr>
        <dsp:cNvPr id="0" name=""/>
        <dsp:cNvSpPr/>
      </dsp:nvSpPr>
      <dsp:spPr>
        <a:xfrm>
          <a:off x="1596058" y="509207"/>
          <a:ext cx="306671" cy="35874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596058" y="580956"/>
        <a:ext cx="214670" cy="215249"/>
      </dsp:txXfrm>
    </dsp:sp>
    <dsp:sp modelId="{8E78CD50-E528-B54A-92B4-1DF07DC184F9}">
      <dsp:nvSpPr>
        <dsp:cNvPr id="0" name=""/>
        <dsp:cNvSpPr/>
      </dsp:nvSpPr>
      <dsp:spPr>
        <a:xfrm>
          <a:off x="2030026" y="213928"/>
          <a:ext cx="1446562" cy="9493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lane</a:t>
          </a:r>
          <a:r>
            <a:rPr lang="zh-CN" altLang="en-US" sz="1800" kern="1200" dirty="0"/>
            <a:t> </a:t>
          </a:r>
          <a:r>
            <a:rPr lang="en-US" altLang="zh-CN" sz="1800" kern="1200" dirty="0"/>
            <a:t>detection</a:t>
          </a:r>
          <a:r>
            <a:rPr lang="zh-CN" altLang="en-US" sz="1800" kern="1200" dirty="0"/>
            <a:t> </a:t>
          </a:r>
          <a:endParaRPr lang="en-US" sz="1800" kern="1200" dirty="0"/>
        </a:p>
      </dsp:txBody>
      <dsp:txXfrm>
        <a:off x="2057830" y="241732"/>
        <a:ext cx="1390954" cy="893698"/>
      </dsp:txXfrm>
    </dsp:sp>
    <dsp:sp modelId="{B8CAB3FF-95DB-0D48-91A3-BD0442797AFC}">
      <dsp:nvSpPr>
        <dsp:cNvPr id="0" name=""/>
        <dsp:cNvSpPr/>
      </dsp:nvSpPr>
      <dsp:spPr>
        <a:xfrm>
          <a:off x="3621245" y="509207"/>
          <a:ext cx="306671" cy="35874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621245" y="580956"/>
        <a:ext cx="214670" cy="215249"/>
      </dsp:txXfrm>
    </dsp:sp>
    <dsp:sp modelId="{BFB737F4-41A4-B14C-BDFA-C6156AC98A2B}">
      <dsp:nvSpPr>
        <dsp:cNvPr id="0" name=""/>
        <dsp:cNvSpPr/>
      </dsp:nvSpPr>
      <dsp:spPr>
        <a:xfrm>
          <a:off x="4055213" y="213928"/>
          <a:ext cx="1446562" cy="9493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focus</a:t>
          </a:r>
          <a:r>
            <a:rPr lang="zh-CN" altLang="en-US" sz="1800" kern="1200" dirty="0"/>
            <a:t> </a:t>
          </a:r>
          <a:r>
            <a:rPr lang="en-US" altLang="zh-CN" sz="1800" kern="1200" dirty="0"/>
            <a:t>on</a:t>
          </a:r>
          <a:r>
            <a:rPr lang="zh-CN" altLang="en-US" sz="1800" kern="1200" dirty="0"/>
            <a:t> </a:t>
          </a:r>
          <a:r>
            <a:rPr lang="en-US" altLang="zh-CN" sz="1800" kern="1200" dirty="0"/>
            <a:t>the</a:t>
          </a:r>
          <a:r>
            <a:rPr lang="zh-CN" altLang="en-US" sz="1800" kern="1200" dirty="0"/>
            <a:t> </a:t>
          </a:r>
          <a:r>
            <a:rPr lang="en-US" altLang="zh-CN" sz="1800" kern="1200" dirty="0"/>
            <a:t>far</a:t>
          </a:r>
          <a:r>
            <a:rPr lang="zh-CN" altLang="en-US" sz="1800" kern="1200" dirty="0"/>
            <a:t> </a:t>
          </a:r>
          <a:r>
            <a:rPr lang="en-US" altLang="zh-CN" sz="1800" kern="1200" dirty="0"/>
            <a:t>end</a:t>
          </a:r>
          <a:r>
            <a:rPr lang="zh-CN" altLang="en-US" sz="1800" kern="1200" dirty="0"/>
            <a:t> </a:t>
          </a:r>
          <a:r>
            <a:rPr lang="en-US" altLang="zh-CN" sz="1800" kern="1200" dirty="0"/>
            <a:t>of</a:t>
          </a:r>
          <a:r>
            <a:rPr lang="zh-CN" altLang="en-US" sz="1800" kern="1200" dirty="0"/>
            <a:t> </a:t>
          </a:r>
          <a:r>
            <a:rPr lang="en-US" altLang="zh-CN" sz="1800" kern="1200" dirty="0"/>
            <a:t>the</a:t>
          </a:r>
          <a:r>
            <a:rPr lang="zh-CN" altLang="en-US" sz="1800" kern="1200" dirty="0"/>
            <a:t> </a:t>
          </a:r>
          <a:r>
            <a:rPr lang="en-US" altLang="zh-CN" sz="1800" kern="1200" dirty="0"/>
            <a:t>lane</a:t>
          </a:r>
          <a:endParaRPr lang="en-US" sz="1800" kern="1200" dirty="0"/>
        </a:p>
      </dsp:txBody>
      <dsp:txXfrm>
        <a:off x="4083017" y="241732"/>
        <a:ext cx="1390954" cy="8936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0A137-02BA-4440-8D75-1A2933516F7B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364D8-5DB8-FE48-818A-A4044E876B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864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endParaRPr lang="en-US" dirty="0"/>
          </a:p>
          <a:p>
            <a:endParaRPr lang="en-US" altLang="zh-CN" dirty="0"/>
          </a:p>
          <a:p>
            <a:r>
              <a:rPr lang="en-US" altLang="zh-CN" dirty="0"/>
              <a:t>Algorithm:</a:t>
            </a:r>
            <a:r>
              <a:rPr lang="zh-CN" altLang="en-US" dirty="0"/>
              <a:t> </a:t>
            </a:r>
            <a:r>
              <a:rPr lang="en-US" dirty="0"/>
              <a:t>Pseudo lidar (PL)</a:t>
            </a:r>
          </a:p>
          <a:p>
            <a:r>
              <a:rPr lang="en-US" altLang="zh-CN" dirty="0"/>
              <a:t>Algorithm:</a:t>
            </a:r>
            <a:r>
              <a:rPr lang="zh-CN" altLang="en-US" dirty="0"/>
              <a:t> </a:t>
            </a:r>
            <a:r>
              <a:rPr lang="en-US" dirty="0"/>
              <a:t>Pseudo lidar++ (PL++)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Discussions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803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easily</a:t>
            </a:r>
            <a:r>
              <a:rPr lang="zh-CN" altLang="en-US" dirty="0"/>
              <a:t> </a:t>
            </a:r>
            <a:r>
              <a:rPr lang="en-US" altLang="zh-CN" dirty="0"/>
              <a:t>obtained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simulators!!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Associate color to the point cloud</a:t>
            </a:r>
          </a:p>
          <a:p>
            <a:pPr lvl="1"/>
            <a:r>
              <a:rPr lang="en-US" dirty="0"/>
              <a:t>E.g. green points usually corresponds to trees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narrow</a:t>
            </a:r>
            <a:r>
              <a:rPr lang="zh-CN" altLang="en-US" dirty="0"/>
              <a:t> </a:t>
            </a:r>
            <a:r>
              <a:rPr lang="en-US" altLang="zh-CN" dirty="0"/>
              <a:t>forward</a:t>
            </a:r>
            <a:r>
              <a:rPr lang="zh-CN" altLang="en-US" dirty="0"/>
              <a:t> </a:t>
            </a:r>
            <a:r>
              <a:rPr lang="en-US" altLang="zh-CN" dirty="0"/>
              <a:t>camera</a:t>
            </a:r>
          </a:p>
          <a:p>
            <a:pPr lvl="1"/>
            <a:r>
              <a:rPr lang="en-US" altLang="zh-CN" dirty="0"/>
              <a:t>Larger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deeper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0403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</a:t>
            </a:r>
            <a:r>
              <a:rPr lang="zh-CN" altLang="en-US" dirty="0"/>
              <a:t> </a:t>
            </a:r>
            <a:r>
              <a:rPr lang="en-US" altLang="zh-CN" dirty="0"/>
              <a:t>puck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827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471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Both segmentation and disparity are fully computed only at the lowest resolution and progressively refined through the higher resolution residual stages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78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234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First, local patches on 2D images are only coherent physically if they are entirely contained in a single object.</a:t>
            </a:r>
          </a:p>
          <a:p>
            <a:r>
              <a:rPr lang="en-US" sz="2000" dirty="0"/>
              <a:t>Second, objects that occur at multiple depths project to different scales in the depth map.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68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whole</a:t>
            </a:r>
            <a:r>
              <a:rPr lang="zh-CN" altLang="en-US" dirty="0"/>
              <a:t> </a:t>
            </a:r>
            <a:r>
              <a:rPr lang="en-US" altLang="zh-CN" dirty="0"/>
              <a:t>pipeline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trained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 err="1"/>
              <a:t>kitti</a:t>
            </a:r>
            <a:r>
              <a:rPr lang="zh-CN" altLang="en-US" dirty="0"/>
              <a:t> </a:t>
            </a:r>
            <a:r>
              <a:rPr lang="en-US" altLang="zh-CN" dirty="0"/>
              <a:t>dataset.</a:t>
            </a:r>
            <a:r>
              <a:rPr lang="zh-CN" altLang="en-US" dirty="0"/>
              <a:t> </a:t>
            </a:r>
            <a:r>
              <a:rPr lang="en-US" altLang="zh-CN" dirty="0"/>
              <a:t>Since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maximum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70m,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upper</a:t>
            </a:r>
            <a:r>
              <a:rPr lang="zh-CN" altLang="en-US" dirty="0"/>
              <a:t> </a:t>
            </a:r>
            <a:r>
              <a:rPr lang="en-US" altLang="zh-CN" dirty="0"/>
              <a:t>limit.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55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</a:t>
            </a:r>
            <a:r>
              <a:rPr lang="en-US" altLang="zh-CN" dirty="0"/>
              <a:t>n: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dirty="0" err="1"/>
              <a:t>Epipolar</a:t>
            </a:r>
            <a:r>
              <a:rPr lang="en-US" dirty="0"/>
              <a:t> Lines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fundamental</a:t>
            </a:r>
            <a:r>
              <a:rPr lang="zh-CN" altLang="en-US" dirty="0"/>
              <a:t> </a:t>
            </a:r>
            <a:r>
              <a:rPr lang="en-US" altLang="zh-CN" dirty="0"/>
              <a:t>matrix</a:t>
            </a:r>
            <a:r>
              <a:rPr lang="zh-CN" altLang="en-US" dirty="0"/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 far, each left image patch has been matched independently along the right </a:t>
            </a:r>
            <a:r>
              <a:rPr lang="en-US" dirty="0" err="1"/>
              <a:t>epipolar</a:t>
            </a:r>
            <a:r>
              <a:rPr lang="en-US" dirty="0"/>
              <a:t> line. This can lead to errors. We would like to enforce some consistency among matches in the same row (scanline).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503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However, current architectures rely on patch-based Siamese networks, lacking the means to exploit context information for finding correspondence in ill posed regions.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 typical labeling approach, the input data is used to construct a three-dimensional cost volume, which stores the costs for choosing a label l (i.e. disparities in stereo) at image coordinates x and y. For stereo, these costs are given by pixel-wise correlation (e.g. absolute differences of the intensities) between corresponding pixels.</a:t>
            </a:r>
          </a:p>
          <a:p>
            <a:endParaRPr lang="en-US" dirty="0"/>
          </a:p>
          <a:p>
            <a:r>
              <a:rPr lang="en-US" dirty="0"/>
              <a:t>a three-dimensional cost volume is constructed by computing the per-pixel matching costs at all possible disparity levels.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Therefore, doing a so�-max gives a probability distribution over possible values of disparity. But they don't train this with a classification loss: because some mis-classifications are worse than others ! (d=5 instead of 4 is better than d=25 instead of 4)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269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Looks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general</a:t>
            </a:r>
          </a:p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distortion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677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ways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estimate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image.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approaches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extend,</a:t>
            </a:r>
            <a:r>
              <a:rPr lang="zh-CN" altLang="en-US" dirty="0"/>
              <a:t> </a:t>
            </a:r>
            <a:r>
              <a:rPr lang="en-US" altLang="zh-CN" dirty="0"/>
              <a:t>however,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relatively</a:t>
            </a:r>
            <a:r>
              <a:rPr lang="zh-CN" altLang="en-US" dirty="0"/>
              <a:t> </a:t>
            </a:r>
            <a:r>
              <a:rPr lang="en-US" altLang="zh-CN" dirty="0"/>
              <a:t>low.</a:t>
            </a:r>
          </a:p>
          <a:p>
            <a:endParaRPr lang="en-US" altLang="zh-CN" dirty="0"/>
          </a:p>
          <a:p>
            <a:r>
              <a:rPr lang="en-US" altLang="zh-CN" dirty="0"/>
              <a:t>Lidar:</a:t>
            </a:r>
            <a:r>
              <a:rPr lang="zh-CN" altLang="en-US" dirty="0"/>
              <a:t> </a:t>
            </a:r>
            <a:r>
              <a:rPr lang="en-US" altLang="zh-CN" dirty="0"/>
              <a:t>64</a:t>
            </a:r>
            <a:r>
              <a:rPr lang="zh-CN" altLang="en-US" dirty="0"/>
              <a:t> </a:t>
            </a:r>
            <a:r>
              <a:rPr lang="en-US" altLang="zh-CN" dirty="0"/>
              <a:t>beams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KITTI</a:t>
            </a:r>
          </a:p>
          <a:p>
            <a:endParaRPr lang="en-US" dirty="0"/>
          </a:p>
          <a:p>
            <a:r>
              <a:rPr lang="en-US" dirty="0"/>
              <a:t>MLF</a:t>
            </a:r>
            <a:r>
              <a:rPr lang="zh-CN" altLang="en-US" dirty="0"/>
              <a:t> </a:t>
            </a:r>
            <a:r>
              <a:rPr lang="en-US" altLang="zh-CN" dirty="0"/>
              <a:t>CVPR2018</a:t>
            </a:r>
            <a:r>
              <a:rPr lang="zh-CN" altLang="en-US" dirty="0"/>
              <a:t> </a:t>
            </a:r>
            <a:r>
              <a:rPr lang="en-US" altLang="zh-CN" dirty="0"/>
              <a:t>previous</a:t>
            </a:r>
            <a:r>
              <a:rPr lang="zh-CN" altLang="en-US" dirty="0"/>
              <a:t> </a:t>
            </a:r>
            <a:r>
              <a:rPr lang="en-US" altLang="zh-CN" dirty="0"/>
              <a:t>SOTA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50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graph-based depth correction (GDC)</a:t>
            </a:r>
          </a:p>
          <a:p>
            <a:endParaRPr lang="en-US" dirty="0"/>
          </a:p>
          <a:p>
            <a:r>
              <a:rPr lang="en-US" altLang="zh-CN" dirty="0"/>
              <a:t>Code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released</a:t>
            </a:r>
            <a:r>
              <a:rPr lang="zh-CN" altLang="en-US" dirty="0"/>
              <a:t> </a:t>
            </a:r>
            <a:r>
              <a:rPr lang="en-US" altLang="zh-CN" dirty="0"/>
              <a:t>yet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947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/>
              <a:t>beams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camera:</a:t>
            </a:r>
            <a:r>
              <a:rPr lang="zh-CN" altLang="en-US" dirty="0"/>
              <a:t> </a:t>
            </a:r>
            <a:r>
              <a:rPr lang="en-US" altLang="zh-CN" dirty="0"/>
              <a:t>$0.8k</a:t>
            </a:r>
          </a:p>
          <a:p>
            <a:r>
              <a:rPr lang="en-US" altLang="zh-CN" dirty="0"/>
              <a:t>64</a:t>
            </a:r>
            <a:r>
              <a:rPr lang="zh-CN" altLang="en-US" dirty="0"/>
              <a:t> </a:t>
            </a:r>
            <a:r>
              <a:rPr lang="en-US" altLang="zh-CN" dirty="0"/>
              <a:t>beams</a:t>
            </a:r>
            <a:r>
              <a:rPr lang="zh-CN" altLang="en-US" dirty="0"/>
              <a:t> </a:t>
            </a:r>
            <a:r>
              <a:rPr lang="en-US" altLang="zh-CN" dirty="0"/>
              <a:t>lidar:</a:t>
            </a:r>
            <a:r>
              <a:rPr lang="zh-CN" altLang="en-US" dirty="0"/>
              <a:t> </a:t>
            </a:r>
            <a:r>
              <a:rPr lang="en-US" altLang="zh-CN" dirty="0"/>
              <a:t>$75k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best:</a:t>
            </a:r>
            <a:r>
              <a:rPr lang="zh-CN" altLang="en-US" dirty="0"/>
              <a:t> </a:t>
            </a:r>
            <a:r>
              <a:rPr lang="en-US" b="1" dirty="0"/>
              <a:t>79.79</a:t>
            </a:r>
            <a:r>
              <a:rPr lang="en-US" altLang="zh-CN" b="1" dirty="0"/>
              <a:t>%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3D object detection results on KITTI validation. We report APBEV / AP3D (in %) of the car category, corresponding to average precision of the bird’s-eye view and 3D object detection. We arrange methods according to the input signals: M for monocular images, S for stereo images, L for 64-beam LiDAR, and L# for sparse 4-beam LiDAR. PL stands for PSEUDO-LIDAR. Our PSEUDO-LIDAR ++ (PL++) with enhanced depth estimation — SDN and GDC— are in blue. Methods with 64-beam LiDAR are in gray. Best viewed in color.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364D8-5DB8-FE48-818A-A4044E876B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77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577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44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906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511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39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954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431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179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36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62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85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F50EC-33A9-7549-8F99-DC32415A53B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64E8C-0DD5-6C43-8F50-EE4E7A882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139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hyperlink" Target="http://www.cs.toronto.edu/~fidler/teaching/2015/CSC420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microsoft.com/office/2007/relationships/hdphoto" Target="../media/hdphoto2.wdp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51542D5-3DFA-694D-B3B0-8C2DACEE40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7465" y="1207030"/>
            <a:ext cx="10668001" cy="238760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Paper</a:t>
            </a:r>
            <a:r>
              <a:rPr lang="zh-CN" altLang="en-US" dirty="0"/>
              <a:t> </a:t>
            </a:r>
            <a:r>
              <a:rPr lang="en-US" altLang="zh-CN" dirty="0"/>
              <a:t>reading: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E2052606-A0E1-2F44-A068-31E33CD0D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0387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3200" dirty="0" err="1"/>
              <a:t>Houpu</a:t>
            </a:r>
            <a:r>
              <a:rPr lang="zh-CN" altLang="en-US" sz="3200" dirty="0"/>
              <a:t> </a:t>
            </a:r>
            <a:r>
              <a:rPr lang="en-US" altLang="zh-CN" sz="3200" dirty="0"/>
              <a:t>Yao</a:t>
            </a:r>
          </a:p>
          <a:p>
            <a:r>
              <a:rPr lang="en-US" altLang="zh-CN" sz="3200" dirty="0"/>
              <a:t>2019.10.25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44339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C42B5-B22D-1F4A-A89A-E5EA4948D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</a:t>
            </a:r>
            <a:r>
              <a:rPr lang="en-US" dirty="0"/>
              <a:t>ake</a:t>
            </a:r>
            <a:r>
              <a:rPr lang="zh-CN" altLang="en-US" dirty="0"/>
              <a:t> </a:t>
            </a:r>
            <a:r>
              <a:rPr lang="en-US" altLang="zh-CN" dirty="0"/>
              <a:t>away</a:t>
            </a:r>
            <a:r>
              <a:rPr lang="zh-CN" altLang="en-US" dirty="0"/>
              <a:t> </a:t>
            </a:r>
            <a:r>
              <a:rPr lang="en-US" altLang="zh-CN" dirty="0"/>
              <a:t>points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80618-D67F-A84C-AB21-27803DD5B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4873349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steps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lidar:</a:t>
            </a:r>
          </a:p>
          <a:p>
            <a:pPr lvl="1"/>
            <a:r>
              <a:rPr lang="en-US" altLang="zh-CN" dirty="0"/>
              <a:t>Estimate</a:t>
            </a:r>
            <a:r>
              <a:rPr lang="zh-CN" altLang="en-US" dirty="0"/>
              <a:t> </a:t>
            </a:r>
            <a:r>
              <a:rPr lang="en-US" altLang="zh-CN" dirty="0"/>
              <a:t>disparity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</a:p>
          <a:p>
            <a:pPr lvl="1"/>
            <a:r>
              <a:rPr lang="en-US" altLang="zh-CN" dirty="0"/>
              <a:t>Obtain</a:t>
            </a:r>
            <a:r>
              <a:rPr lang="zh-CN" altLang="en-US" dirty="0"/>
              <a:t> </a:t>
            </a:r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  <a:r>
              <a:rPr lang="zh-CN" altLang="en-US" dirty="0"/>
              <a:t> </a:t>
            </a:r>
            <a:r>
              <a:rPr lang="en-US" altLang="zh-CN" dirty="0"/>
              <a:t>point</a:t>
            </a:r>
            <a:r>
              <a:rPr lang="zh-CN" altLang="en-US" dirty="0"/>
              <a:t> </a:t>
            </a:r>
            <a:r>
              <a:rPr lang="en-US" altLang="zh-CN" dirty="0"/>
              <a:t>cloud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disparity</a:t>
            </a:r>
            <a:r>
              <a:rPr lang="zh-CN" altLang="en-US" dirty="0"/>
              <a:t> </a:t>
            </a:r>
            <a:r>
              <a:rPr lang="en-US" altLang="zh-CN" dirty="0"/>
              <a:t>map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geometry</a:t>
            </a:r>
            <a:r>
              <a:rPr lang="zh-CN" altLang="en-US" dirty="0"/>
              <a:t> </a:t>
            </a:r>
            <a:r>
              <a:rPr lang="en-US" altLang="zh-CN" dirty="0"/>
              <a:t>relationship</a:t>
            </a:r>
          </a:p>
          <a:p>
            <a:pPr lvl="1"/>
            <a:r>
              <a:rPr lang="en-US" altLang="zh-CN" dirty="0"/>
              <a:t>Perform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endParaRPr lang="en-US" dirty="0"/>
          </a:p>
          <a:p>
            <a:pPr lvl="1"/>
            <a:endParaRPr lang="en-US" dirty="0"/>
          </a:p>
          <a:p>
            <a:r>
              <a:rPr lang="en-US" altLang="zh-CN" dirty="0"/>
              <a:t>Advantages:</a:t>
            </a:r>
          </a:p>
          <a:p>
            <a:pPr lvl="1"/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cost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lower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real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</a:p>
          <a:p>
            <a:pPr lvl="1"/>
            <a:r>
              <a:rPr lang="en-US" altLang="zh-CN" dirty="0"/>
              <a:t>Achieved</a:t>
            </a:r>
            <a:r>
              <a:rPr lang="zh-CN" altLang="en-US" dirty="0"/>
              <a:t> </a:t>
            </a:r>
            <a:r>
              <a:rPr lang="en-US" altLang="zh-CN" dirty="0"/>
              <a:t>state-of-the-art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image-based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 </a:t>
            </a:r>
            <a:r>
              <a:rPr lang="en-US" altLang="zh-CN" dirty="0"/>
              <a:t>bounding</a:t>
            </a:r>
            <a:r>
              <a:rPr lang="zh-CN" altLang="en-US" dirty="0"/>
              <a:t> </a:t>
            </a:r>
            <a:r>
              <a:rPr lang="en-US" altLang="zh-CN" dirty="0"/>
              <a:t>box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endParaRPr lang="en-US" dirty="0"/>
          </a:p>
          <a:p>
            <a:pPr lvl="1"/>
            <a:r>
              <a:rPr lang="en-US" altLang="zh-CN" dirty="0"/>
              <a:t>Existing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disparity</a:t>
            </a:r>
            <a:r>
              <a:rPr lang="zh-CN" altLang="en-US" dirty="0"/>
              <a:t> </a:t>
            </a:r>
            <a:r>
              <a:rPr lang="en-US" altLang="zh-CN" dirty="0"/>
              <a:t>(depth)</a:t>
            </a:r>
            <a:r>
              <a:rPr lang="zh-CN" altLang="en-US" dirty="0"/>
              <a:t> </a:t>
            </a:r>
            <a:r>
              <a:rPr lang="en-US" altLang="zh-CN" dirty="0"/>
              <a:t>estimation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directly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endParaRPr lang="en-US" dirty="0"/>
          </a:p>
          <a:p>
            <a:r>
              <a:rPr lang="en-US" altLang="zh-CN" dirty="0"/>
              <a:t>Drawbacks:</a:t>
            </a:r>
            <a:endParaRPr lang="en-US" dirty="0"/>
          </a:p>
          <a:p>
            <a:pPr lvl="1"/>
            <a:r>
              <a:rPr lang="en-US" dirty="0"/>
              <a:t>Whole workflow takes ~1s</a:t>
            </a:r>
          </a:p>
          <a:p>
            <a:pPr lvl="1"/>
            <a:r>
              <a:rPr lang="en-US" altLang="zh-CN" dirty="0"/>
              <a:t>L</a:t>
            </a:r>
            <a:r>
              <a:rPr lang="en-US" dirty="0"/>
              <a:t>ow accuracy far</a:t>
            </a:r>
            <a:r>
              <a:rPr lang="zh-CN" altLang="en-US" dirty="0"/>
              <a:t> </a:t>
            </a:r>
            <a:r>
              <a:rPr lang="en-US" dirty="0"/>
              <a:t>away objects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057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FAC4E-993E-FD40-9666-C66044517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293B3-FB10-A149-A7CD-6F7EC3D89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CN" sz="3200" dirty="0"/>
              <a:t>Current</a:t>
            </a:r>
            <a:r>
              <a:rPr lang="zh-CN" altLang="en-US" sz="3200" dirty="0"/>
              <a:t> </a:t>
            </a:r>
            <a:r>
              <a:rPr lang="en-US" altLang="zh-CN" sz="3200" dirty="0"/>
              <a:t>limitations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3EDB7-C1BB-C348-90FA-8F74E6D2EA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Lower</a:t>
            </a:r>
            <a:r>
              <a:rPr lang="zh-CN" altLang="en-US" dirty="0"/>
              <a:t> </a:t>
            </a:r>
            <a:r>
              <a:rPr lang="en-US" altLang="zh-CN" dirty="0"/>
              <a:t>resolution</a:t>
            </a:r>
          </a:p>
          <a:p>
            <a:endParaRPr lang="en-US" dirty="0"/>
          </a:p>
          <a:p>
            <a:r>
              <a:rPr lang="en-US" altLang="zh-CN" dirty="0"/>
              <a:t>Distortion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far</a:t>
            </a:r>
            <a:r>
              <a:rPr lang="zh-CN" altLang="en-US" dirty="0"/>
              <a:t> </a:t>
            </a:r>
            <a:r>
              <a:rPr lang="en-US" altLang="zh-CN" dirty="0"/>
              <a:t>away</a:t>
            </a:r>
            <a:r>
              <a:rPr lang="zh-CN" altLang="en-US" dirty="0"/>
              <a:t> </a:t>
            </a:r>
            <a:r>
              <a:rPr lang="en-US" altLang="zh-CN" dirty="0"/>
              <a:t>objects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135A70-A9E1-E34A-BDAE-FA34A287C4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Future directions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3DBE13-05E7-314F-ACB1-EEC7E1D6E0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97484" y="2505075"/>
            <a:ext cx="5183188" cy="368458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Use much higher resolution image ( current 0.4M pixel)</a:t>
            </a:r>
          </a:p>
          <a:p>
            <a:endParaRPr lang="en-US" dirty="0"/>
          </a:p>
          <a:p>
            <a:r>
              <a:rPr lang="en-US" dirty="0"/>
              <a:t>Incorporate recent depth estimation models: </a:t>
            </a:r>
            <a:r>
              <a:rPr lang="en-US" dirty="0" err="1"/>
              <a:t>Anynet</a:t>
            </a:r>
            <a:r>
              <a:rPr lang="en-US" dirty="0"/>
              <a:t> </a:t>
            </a:r>
            <a:r>
              <a:rPr lang="en-US" dirty="0" err="1"/>
              <a:t>Madnet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839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56B1327-5DD3-3148-A17C-1BC58FD9E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4CDB216-CD36-CD4A-ADA9-32EDDD550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Velodyne</a:t>
            </a:r>
            <a:r>
              <a:rPr lang="zh-CN" altLang="en-US" dirty="0"/>
              <a:t> </a:t>
            </a:r>
            <a:r>
              <a:rPr lang="en-US" altLang="zh-CN" dirty="0"/>
              <a:t>VLS-128</a:t>
            </a:r>
          </a:p>
          <a:p>
            <a:pPr lvl="1"/>
            <a:r>
              <a:rPr lang="en-US" altLang="zh-CN" dirty="0"/>
              <a:t>2.4M</a:t>
            </a:r>
            <a:r>
              <a:rPr lang="zh-CN" altLang="en-US" dirty="0"/>
              <a:t> </a:t>
            </a:r>
            <a:r>
              <a:rPr lang="en-US" altLang="zh-CN" dirty="0"/>
              <a:t>points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second,</a:t>
            </a:r>
            <a:r>
              <a:rPr lang="zh-CN" altLang="en-US" dirty="0"/>
              <a:t> </a:t>
            </a:r>
            <a:r>
              <a:rPr lang="en-US" altLang="zh-CN" dirty="0"/>
              <a:t>300m,</a:t>
            </a:r>
            <a:r>
              <a:rPr lang="zh-CN" altLang="en-US" dirty="0"/>
              <a:t> </a:t>
            </a:r>
            <a:r>
              <a:rPr lang="en-US" altLang="zh-CN" dirty="0"/>
              <a:t>10Hz</a:t>
            </a:r>
          </a:p>
          <a:p>
            <a:pPr lvl="1"/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667</a:t>
            </a:r>
            <a:r>
              <a:rPr lang="zh-CN" altLang="en-US" dirty="0"/>
              <a:t> </a:t>
            </a:r>
            <a:r>
              <a:rPr lang="en-US" altLang="zh-CN" dirty="0"/>
              <a:t>points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angle</a:t>
            </a:r>
            <a:r>
              <a:rPr lang="zh-CN" altLang="en-US" dirty="0"/>
              <a:t> </a:t>
            </a:r>
            <a:r>
              <a:rPr lang="en-US" altLang="zh-CN" dirty="0"/>
              <a:t>@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 err="1"/>
              <a:t>hz</a:t>
            </a:r>
            <a:endParaRPr lang="en-US" altLang="zh-CN" dirty="0"/>
          </a:p>
          <a:p>
            <a:r>
              <a:rPr lang="en-US" altLang="zh-CN" dirty="0"/>
              <a:t>Tesla</a:t>
            </a:r>
            <a:r>
              <a:rPr lang="zh-CN" altLang="en-US" dirty="0"/>
              <a:t> </a:t>
            </a:r>
            <a:r>
              <a:rPr lang="en-US" altLang="zh-CN" dirty="0"/>
              <a:t>narrow</a:t>
            </a:r>
            <a:r>
              <a:rPr lang="zh-CN" altLang="en-US" dirty="0"/>
              <a:t> </a:t>
            </a:r>
            <a:r>
              <a:rPr lang="en-US" altLang="zh-CN" dirty="0"/>
              <a:t>forward</a:t>
            </a:r>
            <a:r>
              <a:rPr lang="zh-CN" altLang="en-US" dirty="0"/>
              <a:t> </a:t>
            </a:r>
            <a:r>
              <a:rPr lang="en-US" altLang="zh-CN" dirty="0"/>
              <a:t>camera</a:t>
            </a:r>
          </a:p>
          <a:p>
            <a:pPr lvl="1"/>
            <a:r>
              <a:rPr lang="en-US" dirty="0"/>
              <a:t>1280×960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250m,</a:t>
            </a:r>
            <a:r>
              <a:rPr lang="zh-CN" altLang="en-US" dirty="0"/>
              <a:t> </a:t>
            </a:r>
            <a:r>
              <a:rPr lang="en-US" altLang="zh-CN" dirty="0"/>
              <a:t>30hz,</a:t>
            </a:r>
            <a:r>
              <a:rPr lang="zh-CN" altLang="en-US" dirty="0"/>
              <a:t> </a:t>
            </a:r>
            <a:r>
              <a:rPr lang="en-US" altLang="zh-CN" dirty="0"/>
              <a:t>35</a:t>
            </a:r>
            <a:r>
              <a:rPr lang="zh-CN" altLang="en-US" dirty="0"/>
              <a:t> </a:t>
            </a:r>
            <a:r>
              <a:rPr lang="en-US" altLang="zh-CN" dirty="0"/>
              <a:t>FOV</a:t>
            </a:r>
          </a:p>
          <a:p>
            <a:pPr lvl="1"/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35k</a:t>
            </a:r>
            <a:r>
              <a:rPr lang="zh-CN" altLang="en-US" dirty="0"/>
              <a:t> </a:t>
            </a:r>
            <a:r>
              <a:rPr lang="en-US" altLang="zh-CN" dirty="0"/>
              <a:t>points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angle</a:t>
            </a:r>
            <a:r>
              <a:rPr lang="zh-CN" altLang="en-US" dirty="0"/>
              <a:t> </a:t>
            </a:r>
            <a:r>
              <a:rPr lang="en-US" altLang="zh-CN" dirty="0"/>
              <a:t>@</a:t>
            </a:r>
            <a:r>
              <a:rPr lang="zh-CN" altLang="en-US" dirty="0"/>
              <a:t> </a:t>
            </a:r>
            <a:r>
              <a:rPr lang="en-US" altLang="zh-CN" dirty="0"/>
              <a:t>30hz</a:t>
            </a:r>
          </a:p>
          <a:p>
            <a:endParaRPr lang="en-US" dirty="0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4B760D6E-CDA4-CC49-AF75-B5820CB87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663" y="1509247"/>
            <a:ext cx="5336709" cy="298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328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C19432F-D409-B742-96A2-1E4F19B1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</a:t>
            </a:r>
            <a:r>
              <a:rPr lang="zh-CN" altLang="en-US" dirty="0"/>
              <a:t> </a:t>
            </a:r>
            <a:r>
              <a:rPr lang="en-US" altLang="zh-CN" dirty="0"/>
              <a:t>directions,</a:t>
            </a:r>
            <a:r>
              <a:rPr lang="zh-CN" altLang="en-US" dirty="0"/>
              <a:t> </a:t>
            </a:r>
            <a:r>
              <a:rPr lang="en-US" altLang="zh-CN" dirty="0"/>
              <a:t>cont’d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0468BFE-CCD1-FD4F-8E0C-EE059A2A0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005" y="1506851"/>
            <a:ext cx="10515600" cy="43513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r>
              <a:rPr lang="en-US" altLang="zh-CN" dirty="0"/>
              <a:t>Combination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lane</a:t>
            </a:r>
            <a:r>
              <a:rPr lang="zh-CN" altLang="en-US" dirty="0"/>
              <a:t> </a:t>
            </a:r>
            <a:r>
              <a:rPr lang="en-US" altLang="zh-CN" dirty="0"/>
              <a:t>detection:</a:t>
            </a:r>
          </a:p>
          <a:p>
            <a:endParaRPr lang="en-US" dirty="0"/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B7BF1BCF-62DD-1241-B7E4-43DABB12FB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587286"/>
              </p:ext>
            </p:extLst>
          </p:nvPr>
        </p:nvGraphicFramePr>
        <p:xfrm>
          <a:off x="838200" y="3569159"/>
          <a:ext cx="9603409" cy="297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23404E6B-544E-C349-B4D0-B21DE02B8D1F}"/>
              </a:ext>
            </a:extLst>
          </p:cNvPr>
          <p:cNvGrpSpPr/>
          <p:nvPr/>
        </p:nvGrpSpPr>
        <p:grpSpPr>
          <a:xfrm>
            <a:off x="2398427" y="5761713"/>
            <a:ext cx="1813809" cy="867425"/>
            <a:chOff x="3361193" y="1128717"/>
            <a:chExt cx="1200426" cy="720255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091E4671-08F7-F142-BE58-31C76DE88FFC}"/>
                </a:ext>
              </a:extLst>
            </p:cNvPr>
            <p:cNvSpPr/>
            <p:nvPr/>
          </p:nvSpPr>
          <p:spPr>
            <a:xfrm>
              <a:off x="3361193" y="1128717"/>
              <a:ext cx="1200426" cy="72025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ounded Rectangle 4">
              <a:extLst>
                <a:ext uri="{FF2B5EF4-FFF2-40B4-BE49-F238E27FC236}">
                  <a16:creationId xmlns:a16="http://schemas.microsoft.com/office/drawing/2014/main" id="{22B866A9-0657-934C-8813-A588A0AEE8E4}"/>
                </a:ext>
              </a:extLst>
            </p:cNvPr>
            <p:cNvSpPr txBox="1"/>
            <p:nvPr/>
          </p:nvSpPr>
          <p:spPr>
            <a:xfrm>
              <a:off x="3382289" y="1149813"/>
              <a:ext cx="1158234" cy="6780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800" kern="1200" dirty="0"/>
                <a:t>segmentation</a:t>
              </a:r>
              <a:endParaRPr lang="en-US" sz="1800" kern="12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2376977-B056-5547-9579-E702DA72E543}"/>
              </a:ext>
            </a:extLst>
          </p:cNvPr>
          <p:cNvGrpSpPr/>
          <p:nvPr/>
        </p:nvGrpSpPr>
        <p:grpSpPr>
          <a:xfrm>
            <a:off x="1966501" y="6020917"/>
            <a:ext cx="400051" cy="360502"/>
            <a:chOff x="1603694" y="1308593"/>
            <a:chExt cx="308171" cy="360502"/>
          </a:xfrm>
        </p:grpSpPr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8E5A247A-D5C5-AE40-9AC4-802D9F54176B}"/>
                </a:ext>
              </a:extLst>
            </p:cNvPr>
            <p:cNvSpPr/>
            <p:nvPr/>
          </p:nvSpPr>
          <p:spPr>
            <a:xfrm>
              <a:off x="1603694" y="1308593"/>
              <a:ext cx="308171" cy="360502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ight Arrow 4">
              <a:extLst>
                <a:ext uri="{FF2B5EF4-FFF2-40B4-BE49-F238E27FC236}">
                  <a16:creationId xmlns:a16="http://schemas.microsoft.com/office/drawing/2014/main" id="{EEF1A73B-58B2-7542-8387-E2FFCE7DA173}"/>
                </a:ext>
              </a:extLst>
            </p:cNvPr>
            <p:cNvSpPr txBox="1"/>
            <p:nvPr/>
          </p:nvSpPr>
          <p:spPr>
            <a:xfrm>
              <a:off x="1603694" y="1380693"/>
              <a:ext cx="215720" cy="2163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kern="12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CA28B91-508A-FF4A-B8BA-5CCB69EDDA1C}"/>
              </a:ext>
            </a:extLst>
          </p:cNvPr>
          <p:cNvGrpSpPr/>
          <p:nvPr/>
        </p:nvGrpSpPr>
        <p:grpSpPr>
          <a:xfrm>
            <a:off x="4244111" y="5995176"/>
            <a:ext cx="1632033" cy="360502"/>
            <a:chOff x="1603694" y="1308593"/>
            <a:chExt cx="308171" cy="360502"/>
          </a:xfrm>
        </p:grpSpPr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F5D180FC-9AF5-1C40-B4D1-B46E712F771D}"/>
                </a:ext>
              </a:extLst>
            </p:cNvPr>
            <p:cNvSpPr/>
            <p:nvPr/>
          </p:nvSpPr>
          <p:spPr>
            <a:xfrm>
              <a:off x="1603694" y="1308593"/>
              <a:ext cx="308171" cy="360502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Right Arrow 4">
              <a:extLst>
                <a:ext uri="{FF2B5EF4-FFF2-40B4-BE49-F238E27FC236}">
                  <a16:creationId xmlns:a16="http://schemas.microsoft.com/office/drawing/2014/main" id="{2591C5B5-0D12-6247-870E-0E7400AC6FE9}"/>
                </a:ext>
              </a:extLst>
            </p:cNvPr>
            <p:cNvSpPr txBox="1"/>
            <p:nvPr/>
          </p:nvSpPr>
          <p:spPr>
            <a:xfrm>
              <a:off x="1603694" y="1380693"/>
              <a:ext cx="215720" cy="2163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kern="1200"/>
            </a:p>
          </p:txBody>
        </p:sp>
      </p:grpSp>
      <p:graphicFrame>
        <p:nvGraphicFramePr>
          <p:cNvPr id="33" name="Diagram 32">
            <a:extLst>
              <a:ext uri="{FF2B5EF4-FFF2-40B4-BE49-F238E27FC236}">
                <a16:creationId xmlns:a16="http://schemas.microsoft.com/office/drawing/2014/main" id="{F3384AE3-C26E-2A47-B79F-4494D27418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1053398"/>
              </p:ext>
            </p:extLst>
          </p:nvPr>
        </p:nvGraphicFramePr>
        <p:xfrm>
          <a:off x="765491" y="2689302"/>
          <a:ext cx="5506616" cy="1377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10DFDBF-F662-2344-A3A9-23ED8F004CA3}"/>
              </a:ext>
            </a:extLst>
          </p:cNvPr>
          <p:cNvCxnSpPr>
            <a:cxnSpLocks/>
          </p:cNvCxnSpPr>
          <p:nvPr/>
        </p:nvCxnSpPr>
        <p:spPr>
          <a:xfrm>
            <a:off x="223935" y="4066465"/>
            <a:ext cx="1171924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771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E8200-1065-2144-A8B0-1620FE0C0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5713807-8327-9F4A-9CDC-A8B97D9DF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50156" y="5000707"/>
            <a:ext cx="5141843" cy="1634357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A9816A-9F77-9349-8B75-6B1801A24273}"/>
              </a:ext>
            </a:extLst>
          </p:cNvPr>
          <p:cNvSpPr txBox="1"/>
          <p:nvPr/>
        </p:nvSpPr>
        <p:spPr>
          <a:xfrm>
            <a:off x="291549" y="5140306"/>
            <a:ext cx="54731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Weng, </a:t>
            </a:r>
            <a:r>
              <a:rPr lang="en-US" dirty="0" err="1"/>
              <a:t>Xinshuo</a:t>
            </a:r>
            <a:r>
              <a:rPr lang="en-US" dirty="0"/>
              <a:t>, and Kris </a:t>
            </a:r>
            <a:r>
              <a:rPr lang="en-US" dirty="0" err="1"/>
              <a:t>Kitani</a:t>
            </a:r>
            <a:r>
              <a:rPr lang="en-US" dirty="0"/>
              <a:t>. "Monocular 3D Object Detection with Pseudo-LiDAR Point Cloud." </a:t>
            </a:r>
            <a:r>
              <a:rPr lang="en-US" i="1" dirty="0" err="1"/>
              <a:t>arXiv</a:t>
            </a:r>
            <a:r>
              <a:rPr lang="en-US" i="1" dirty="0"/>
              <a:t> preprint arXiv:1903.09847</a:t>
            </a:r>
            <a:r>
              <a:rPr lang="en-US" dirty="0"/>
              <a:t> (2019).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ADF05C-8F48-CB42-B76D-7A8987FE3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549" y="1821256"/>
            <a:ext cx="7389864" cy="311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91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1CD55-B377-8C46-9DEC-32C44E853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Real-Time Semantic Stereo Matching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BC2385-270C-244A-8AF5-62154D0E9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643443" y="3742660"/>
            <a:ext cx="3390839" cy="17422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273CCA-BE8B-1A47-953E-5D3FBBDBA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754" y="2568501"/>
            <a:ext cx="8304385" cy="345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15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57295-B694-494D-B031-2CBB93C70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3C3E9-73F2-AA4D-98BF-798F75823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F4E25D6-B02A-CB43-B6AB-BBED96AC4DED}"/>
              </a:ext>
            </a:extLst>
          </p:cNvPr>
          <p:cNvSpPr/>
          <p:nvPr/>
        </p:nvSpPr>
        <p:spPr>
          <a:xfrm>
            <a:off x="1520432" y="451721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Yang, </a:t>
            </a:r>
            <a:r>
              <a:rPr lang="en-US" dirty="0" err="1">
                <a:latin typeface="Arial" panose="020B0604020202020204" pitchFamily="34" charset="0"/>
              </a:rPr>
              <a:t>Guorun</a:t>
            </a:r>
            <a:r>
              <a:rPr lang="en-US" dirty="0">
                <a:latin typeface="Arial" panose="020B0604020202020204" pitchFamily="34" charset="0"/>
              </a:rPr>
              <a:t>, et al. "</a:t>
            </a:r>
            <a:r>
              <a:rPr lang="en-US" dirty="0" err="1">
                <a:latin typeface="Arial" panose="020B0604020202020204" pitchFamily="34" charset="0"/>
              </a:rPr>
              <a:t>DrivingStereo</a:t>
            </a:r>
            <a:r>
              <a:rPr lang="en-US" dirty="0">
                <a:latin typeface="Arial" panose="020B0604020202020204" pitchFamily="34" charset="0"/>
              </a:rPr>
              <a:t>: A Large-Scale Dataset for Stereo Matching in Autonomous Driving Scenarios." </a:t>
            </a:r>
            <a:r>
              <a:rPr lang="en-US" i="1" dirty="0">
                <a:latin typeface="Arial" panose="020B0604020202020204" pitchFamily="34" charset="0"/>
              </a:rPr>
              <a:t>Proceedings of the IEEE Conference on Computer Vision and Pattern Recognition</a:t>
            </a:r>
            <a:r>
              <a:rPr lang="en-US" dirty="0">
                <a:latin typeface="Arial" panose="020B0604020202020204" pitchFamily="34" charset="0"/>
              </a:rPr>
              <a:t>. 2019.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89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91765E1-1469-4646-AA27-64122995584C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4613408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7187472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28418901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65826968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388398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31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715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7076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105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0321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2127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15BB-093E-5C48-B4AF-9A2469F05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B3296-017A-D848-B877-19D846C11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What is pseudo lidar?</a:t>
            </a:r>
          </a:p>
          <a:p>
            <a:pPr lvl="1"/>
            <a:r>
              <a:rPr lang="en-US" altLang="zh-CN" dirty="0"/>
              <a:t>Extract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geometry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captured</a:t>
            </a:r>
            <a:r>
              <a:rPr lang="zh-CN" altLang="en-US" dirty="0"/>
              <a:t> </a:t>
            </a:r>
            <a:r>
              <a:rPr lang="en-US" altLang="zh-CN" dirty="0"/>
              <a:t>by camera sensors and</a:t>
            </a:r>
            <a:r>
              <a:rPr lang="zh-CN" altLang="en-US" dirty="0"/>
              <a:t> </a:t>
            </a:r>
            <a:r>
              <a:rPr lang="en-US" altLang="zh-CN" dirty="0"/>
              <a:t>transform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into point clouds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Why pseudo lidar?</a:t>
            </a:r>
          </a:p>
          <a:p>
            <a:pPr lvl="1"/>
            <a:r>
              <a:rPr lang="en-US" altLang="zh-CN" dirty="0"/>
              <a:t>Lidar:</a:t>
            </a:r>
            <a:r>
              <a:rPr lang="zh-CN" altLang="en-US" dirty="0"/>
              <a:t> </a:t>
            </a:r>
            <a:r>
              <a:rPr lang="en-US" altLang="zh-CN" dirty="0"/>
              <a:t>Cost</a:t>
            </a:r>
            <a:r>
              <a:rPr lang="zh-CN" altLang="en-US" dirty="0"/>
              <a:t> </a:t>
            </a:r>
            <a:r>
              <a:rPr lang="en-US" altLang="zh-CN" dirty="0"/>
              <a:t>too</a:t>
            </a:r>
            <a:r>
              <a:rPr lang="zh-CN" altLang="en-US" dirty="0"/>
              <a:t> </a:t>
            </a:r>
            <a:r>
              <a:rPr lang="en-US" altLang="zh-CN" dirty="0"/>
              <a:t>high,</a:t>
            </a:r>
            <a:r>
              <a:rPr lang="zh-CN" altLang="en-US" dirty="0"/>
              <a:t> 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accurate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 </a:t>
            </a:r>
            <a:r>
              <a:rPr lang="en-US" altLang="zh-CN" dirty="0"/>
              <a:t>bounding</a:t>
            </a:r>
            <a:r>
              <a:rPr lang="zh-CN" altLang="en-US" dirty="0"/>
              <a:t> </a:t>
            </a:r>
            <a:r>
              <a:rPr lang="en-US" altLang="zh-CN" dirty="0"/>
              <a:t>box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</a:p>
          <a:p>
            <a:pPr lvl="1"/>
            <a:r>
              <a:rPr lang="en-US" altLang="zh-CN" dirty="0"/>
              <a:t>Camera:</a:t>
            </a:r>
            <a:r>
              <a:rPr lang="zh-CN" altLang="en-US" dirty="0"/>
              <a:t> </a:t>
            </a:r>
            <a:r>
              <a:rPr lang="en-US" altLang="zh-CN" dirty="0"/>
              <a:t>lower</a:t>
            </a:r>
            <a:r>
              <a:rPr lang="zh-CN" altLang="en-US" dirty="0"/>
              <a:t> </a:t>
            </a:r>
            <a:r>
              <a:rPr lang="en-US" altLang="zh-CN" dirty="0"/>
              <a:t>cost,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 </a:t>
            </a:r>
            <a:r>
              <a:rPr lang="en-US" altLang="zh-CN" dirty="0"/>
              <a:t>bounding</a:t>
            </a:r>
            <a:r>
              <a:rPr lang="zh-CN" altLang="en-US" dirty="0"/>
              <a:t> </a:t>
            </a:r>
            <a:r>
              <a:rPr lang="en-US" altLang="zh-CN" dirty="0"/>
              <a:t>box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</a:p>
          <a:p>
            <a:pPr lvl="1"/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lidar: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lower</a:t>
            </a:r>
            <a:r>
              <a:rPr lang="zh-CN" altLang="en-US" dirty="0"/>
              <a:t> </a:t>
            </a:r>
            <a:r>
              <a:rPr lang="en-US" altLang="zh-CN" dirty="0"/>
              <a:t>cost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Lidar,</a:t>
            </a:r>
            <a:r>
              <a:rPr lang="zh-CN" altLang="en-US" dirty="0"/>
              <a:t> </a:t>
            </a:r>
            <a:r>
              <a:rPr lang="en-US" altLang="zh-CN" dirty="0"/>
              <a:t>better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camera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097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211DBD-C4A8-844A-9B23-E36634940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 with PL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F937695-DDA2-3B48-B5D6-0D0451DA1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3084556"/>
            <a:ext cx="12269874" cy="204497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4873AA-7952-7D45-8E28-FBADB094F4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49" b="89693" l="1060" r="98282">
                        <a14:foregroundMark x1="2047" y1="34211" x2="13633" y2="37281"/>
                        <a14:foregroundMark x1="24415" y1="48904" x2="28947" y2="60746"/>
                        <a14:foregroundMark x1="33845" y1="44079" x2="45577" y2="48904"/>
                        <a14:foregroundMark x1="39583" y1="57456" x2="46308" y2="62061"/>
                        <a14:foregroundMark x1="72113" y1="45175" x2="75402" y2="60526"/>
                        <a14:foregroundMark x1="84430" y1="46711" x2="88889" y2="59649"/>
                        <a14:foregroundMark x1="93713" y1="50439" x2="89510" y2="57456"/>
                        <a14:foregroundMark x1="92325" y1="46053" x2="88779" y2="41447"/>
                        <a14:foregroundMark x1="94664" y1="40132" x2="90643" y2="40789"/>
                        <a14:foregroundMark x1="95614" y1="40132" x2="96053" y2="40132"/>
                        <a14:foregroundMark x1="93421" y1="18640" x2="93421" y2="18640"/>
                        <a14:backgroundMark x1="92507" y1="19298" x2="93896" y2="24342"/>
                        <a14:backgroundMark x1="95285" y1="26096" x2="91667" y2="127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474" y="7270592"/>
            <a:ext cx="12192000" cy="2032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688F42B-3B77-B747-9A75-AA122E4321F6}"/>
              </a:ext>
            </a:extLst>
          </p:cNvPr>
          <p:cNvSpPr/>
          <p:nvPr/>
        </p:nvSpPr>
        <p:spPr>
          <a:xfrm>
            <a:off x="1314213" y="1870542"/>
            <a:ext cx="86668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Wang, Yan, et al. “ </a:t>
            </a:r>
            <a:r>
              <a:rPr lang="en-US" dirty="0">
                <a:latin typeface="Arial" panose="020B0604020202020204" pitchFamily="34" charset="0"/>
              </a:rPr>
              <a:t>Pseudo-lidar</a:t>
            </a:r>
            <a:r>
              <a:rPr lang="zh-CN" altLang="en-US" dirty="0">
                <a:latin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</a:rPr>
              <a:t>from </a:t>
            </a:r>
            <a:r>
              <a:rPr lang="en-US" b="0" i="0" dirty="0">
                <a:effectLst/>
                <a:latin typeface="Arial" panose="020B0604020202020204" pitchFamily="34" charset="0"/>
              </a:rPr>
              <a:t>visual depth estimation: Bridging the gap in 3d object detection for autonomous driving." </a:t>
            </a:r>
            <a:r>
              <a:rPr lang="en-US" b="0" i="1" dirty="0">
                <a:effectLst/>
                <a:latin typeface="Arial" panose="020B0604020202020204" pitchFamily="34" charset="0"/>
              </a:rPr>
              <a:t>Proceedings of the IEEE Conference on Computer Vision and Pattern Recognition</a:t>
            </a:r>
            <a:r>
              <a:rPr lang="en-US" b="0" i="0" dirty="0">
                <a:effectLst/>
                <a:latin typeface="Arial" panose="020B0604020202020204" pitchFamily="34" charset="0"/>
              </a:rPr>
              <a:t>. 2019.</a:t>
            </a:r>
            <a:endParaRPr lang="en-US" dirty="0"/>
          </a:p>
        </p:txBody>
      </p:sp>
      <p:sp>
        <p:nvSpPr>
          <p:cNvPr id="18" name="Rounded Rectangular Callout 17">
            <a:extLst>
              <a:ext uri="{FF2B5EF4-FFF2-40B4-BE49-F238E27FC236}">
                <a16:creationId xmlns:a16="http://schemas.microsoft.com/office/drawing/2014/main" id="{05ACBFD1-6C90-6D40-86E5-4263606F6214}"/>
              </a:ext>
            </a:extLst>
          </p:cNvPr>
          <p:cNvSpPr/>
          <p:nvPr/>
        </p:nvSpPr>
        <p:spPr>
          <a:xfrm rot="10800000" flipV="1">
            <a:off x="838199" y="5401722"/>
            <a:ext cx="2276354" cy="789597"/>
          </a:xfrm>
          <a:prstGeom prst="wedgeRoundRectCallout">
            <a:avLst>
              <a:gd name="adj1" fmla="val -44426"/>
              <a:gd name="adj2" fmla="val -13665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Geometry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</a:p>
          <a:p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endParaRPr lang="en-US" dirty="0"/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7F390B92-E98F-CE43-9A62-83B4A4BE2517}"/>
              </a:ext>
            </a:extLst>
          </p:cNvPr>
          <p:cNvSpPr/>
          <p:nvPr/>
        </p:nvSpPr>
        <p:spPr>
          <a:xfrm rot="10800000" flipV="1">
            <a:off x="9260378" y="5278396"/>
            <a:ext cx="2276354" cy="1271117"/>
          </a:xfrm>
          <a:prstGeom prst="wedgeRoundRectCallout">
            <a:avLst>
              <a:gd name="adj1" fmla="val 41756"/>
              <a:gd name="adj2" fmla="val -10526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VAOD</a:t>
            </a:r>
          </a:p>
          <a:p>
            <a:r>
              <a:rPr lang="en-US" altLang="zh-CN" dirty="0"/>
              <a:t>Frustum</a:t>
            </a:r>
            <a:r>
              <a:rPr lang="zh-CN" altLang="en-US" dirty="0"/>
              <a:t> </a:t>
            </a:r>
            <a:r>
              <a:rPr lang="en-US" altLang="zh-CN" dirty="0" err="1"/>
              <a:t>PointNet</a:t>
            </a:r>
            <a:endParaRPr lang="en-US" altLang="zh-CN" dirty="0"/>
          </a:p>
          <a:p>
            <a:r>
              <a:rPr lang="en-US" altLang="zh-CN" dirty="0" err="1"/>
              <a:t>PointPillars</a:t>
            </a:r>
            <a:endParaRPr lang="en-US" altLang="zh-CN" dirty="0"/>
          </a:p>
          <a:p>
            <a:r>
              <a:rPr lang="en-US" altLang="zh-CN" dirty="0"/>
              <a:t>….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5D544-EDE8-4C45-9645-4364E97A5F53}"/>
              </a:ext>
            </a:extLst>
          </p:cNvPr>
          <p:cNvSpPr txBox="1"/>
          <p:nvPr/>
        </p:nvSpPr>
        <p:spPr>
          <a:xfrm>
            <a:off x="8211671" y="-466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D4629B-6EF1-9A47-A4C9-B7DC93B30794}"/>
              </a:ext>
            </a:extLst>
          </p:cNvPr>
          <p:cNvSpPr/>
          <p:nvPr/>
        </p:nvSpPr>
        <p:spPr>
          <a:xfrm>
            <a:off x="4216706" y="3255393"/>
            <a:ext cx="1595718" cy="452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0" dirty="0">
                <a:solidFill>
                  <a:schemeClr val="bg1"/>
                </a:solidFill>
              </a:rPr>
              <a:t>Disparity</a:t>
            </a:r>
            <a:r>
              <a:rPr lang="zh-CN" altLang="en-US" sz="1700" dirty="0">
                <a:solidFill>
                  <a:schemeClr val="bg1"/>
                </a:solidFill>
              </a:rPr>
              <a:t> </a:t>
            </a:r>
            <a:r>
              <a:rPr lang="en-US" altLang="zh-CN" sz="1700" dirty="0">
                <a:solidFill>
                  <a:schemeClr val="bg1"/>
                </a:solidFill>
              </a:rPr>
              <a:t>map</a:t>
            </a: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2B5DD7-0AB0-784F-81F2-EBA580623EC7}"/>
              </a:ext>
            </a:extLst>
          </p:cNvPr>
          <p:cNvSpPr txBox="1"/>
          <p:nvPr/>
        </p:nvSpPr>
        <p:spPr>
          <a:xfrm>
            <a:off x="8677835" y="9861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1" name="Rounded Rectangular Callout 20">
            <a:extLst>
              <a:ext uri="{FF2B5EF4-FFF2-40B4-BE49-F238E27FC236}">
                <a16:creationId xmlns:a16="http://schemas.microsoft.com/office/drawing/2014/main" id="{71882274-4C8E-304D-95D5-3811618816AD}"/>
              </a:ext>
            </a:extLst>
          </p:cNvPr>
          <p:cNvSpPr/>
          <p:nvPr/>
        </p:nvSpPr>
        <p:spPr>
          <a:xfrm rot="10800000" flipV="1">
            <a:off x="4586441" y="5428391"/>
            <a:ext cx="3019118" cy="512832"/>
          </a:xfrm>
          <a:prstGeom prst="wedgeRoundRectCallout">
            <a:avLst>
              <a:gd name="adj1" fmla="val 543"/>
              <a:gd name="adj2" fmla="val -20548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Geometric</a:t>
            </a:r>
            <a:r>
              <a:rPr lang="zh-CN" altLang="en-US" dirty="0"/>
              <a:t> </a:t>
            </a:r>
            <a:r>
              <a:rPr lang="en-US" altLang="zh-CN" dirty="0"/>
              <a:t>transformations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84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121FB-BDE3-D740-BB34-48065B0FB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 with PL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E7518-5947-324D-9CF4-3122F7354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Disparity</a:t>
            </a:r>
            <a:r>
              <a:rPr lang="zh-CN" altLang="en-US" dirty="0"/>
              <a:t> </a:t>
            </a:r>
            <a:r>
              <a:rPr lang="en-US" dirty="0"/>
              <a:t>estimation –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stereo</a:t>
            </a:r>
            <a:r>
              <a:rPr lang="zh-CN" altLang="en-US" dirty="0"/>
              <a:t> </a:t>
            </a:r>
            <a:r>
              <a:rPr lang="en-US" dirty="0"/>
              <a:t>geometry based approach</a:t>
            </a:r>
            <a:r>
              <a:rPr lang="zh-CN" altLang="en-US" dirty="0"/>
              <a:t> </a:t>
            </a: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0CD321-083D-414F-9A1F-F749ABC028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643" b="85268" l="0" r="98942">
                        <a14:foregroundMark x1="10670" y1="29911" x2="40653" y2="76563"/>
                        <a14:foregroundMark x1="8025" y1="35938" x2="29982" y2="33259"/>
                        <a14:foregroundMark x1="23016" y1="29911" x2="7760" y2="32589"/>
                        <a14:foregroundMark x1="13845" y1="29241" x2="18695" y2="28571"/>
                        <a14:foregroundMark x1="56173" y1="37946" x2="93122" y2="58259"/>
                        <a14:foregroundMark x1="61023" y1="28571" x2="70635" y2="27902"/>
                        <a14:foregroundMark x1="89065" y1="63616" x2="90917" y2="79911"/>
                        <a14:foregroundMark x1="80247" y1="73884" x2="62346" y2="69866"/>
                        <a14:foregroundMark x1="76808" y1="35938" x2="67637" y2="34598"/>
                        <a14:foregroundMark x1="92328" y1="31250" x2="90917" y2="2723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54314" y="4460911"/>
            <a:ext cx="5891634" cy="23275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EB2B6F-2586-5741-B6C8-716A574715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37207" y="2437133"/>
            <a:ext cx="3594131" cy="18137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4789966-0A53-E543-BF66-CE6944FC9F26}"/>
              </a:ext>
            </a:extLst>
          </p:cNvPr>
          <p:cNvSpPr txBox="1"/>
          <p:nvPr/>
        </p:nvSpPr>
        <p:spPr>
          <a:xfrm>
            <a:off x="992646" y="3129739"/>
            <a:ext cx="29336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Stereo</a:t>
            </a:r>
            <a:r>
              <a:rPr lang="zh-CN" altLang="en-US" sz="2400" dirty="0"/>
              <a:t> </a:t>
            </a:r>
            <a:r>
              <a:rPr lang="en-US" altLang="zh-CN" sz="2400" dirty="0"/>
              <a:t>c</a:t>
            </a:r>
            <a:r>
              <a:rPr lang="en-US" sz="2400" dirty="0"/>
              <a:t>amera model: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04EEAA-BF31-BE49-9CBF-6B8082F320F0}"/>
              </a:ext>
            </a:extLst>
          </p:cNvPr>
          <p:cNvSpPr/>
          <p:nvPr/>
        </p:nvSpPr>
        <p:spPr>
          <a:xfrm>
            <a:off x="1838723" y="6003513"/>
            <a:ext cx="2423158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222222"/>
                </a:solidFill>
                <a:latin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http://www.cs.toronto.edu/~fidler/teaching/2015/CSC420.html</a:t>
            </a:r>
            <a:endParaRPr lang="en-US" sz="6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C383F8-90A8-4F49-B923-779B3F58A8A1}"/>
              </a:ext>
            </a:extLst>
          </p:cNvPr>
          <p:cNvSpPr/>
          <p:nvPr/>
        </p:nvSpPr>
        <p:spPr>
          <a:xfrm>
            <a:off x="5678902" y="6603805"/>
            <a:ext cx="2423158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222222"/>
                </a:solidFill>
                <a:latin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http://www.cs.toronto.edu/~fidler/teaching/2015/CSC420.html</a:t>
            </a:r>
            <a:endParaRPr lang="en-US" sz="6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D7E99A-D715-0C4D-AB5A-A8B4F4768564}"/>
              </a:ext>
            </a:extLst>
          </p:cNvPr>
          <p:cNvGrpSpPr/>
          <p:nvPr/>
        </p:nvGrpSpPr>
        <p:grpSpPr>
          <a:xfrm>
            <a:off x="7993076" y="2437133"/>
            <a:ext cx="3594131" cy="1813772"/>
            <a:chOff x="1032977" y="5882403"/>
            <a:chExt cx="3916680" cy="195119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6F00758-D8A4-2843-AB0D-F535D61A1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32977" y="5882403"/>
              <a:ext cx="3916680" cy="1951193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B954EC2-A549-1644-9CE8-008666203BAA}"/>
                </a:ext>
              </a:extLst>
            </p:cNvPr>
            <p:cNvSpPr/>
            <p:nvPr/>
          </p:nvSpPr>
          <p:spPr>
            <a:xfrm>
              <a:off x="1741795" y="7639711"/>
              <a:ext cx="3137983" cy="1814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222222"/>
                  </a:solidFill>
                  <a:latin typeface="Arial" panose="020B0604020202020204" pitchFamily="34" charset="0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http://www.cs.toronto.edu/~fidler/teaching/2015/CSC420.html</a:t>
              </a:r>
              <a:endParaRPr lang="en-US" sz="600" dirty="0">
                <a:solidFill>
                  <a:srgbClr val="222222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0DE5A3A-7FBA-CA40-93B2-339DFC9EDF53}"/>
              </a:ext>
            </a:extLst>
          </p:cNvPr>
          <p:cNvSpPr txBox="1"/>
          <p:nvPr/>
        </p:nvSpPr>
        <p:spPr>
          <a:xfrm>
            <a:off x="971110" y="5222856"/>
            <a:ext cx="3190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Template</a:t>
            </a:r>
            <a:r>
              <a:rPr lang="zh-CN" altLang="en-US" sz="2400" dirty="0"/>
              <a:t> </a:t>
            </a:r>
            <a:r>
              <a:rPr lang="en-US" altLang="zh-CN" sz="2400" dirty="0"/>
              <a:t>matching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correspondence: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F26C59-11CA-D34C-ABAF-60DA01E845FD}"/>
              </a:ext>
            </a:extLst>
          </p:cNvPr>
          <p:cNvSpPr txBox="1"/>
          <p:nvPr/>
        </p:nvSpPr>
        <p:spPr>
          <a:xfrm>
            <a:off x="4731892" y="6386969"/>
            <a:ext cx="1166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Left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228ED2-7E79-C742-8D4F-E19688175F83}"/>
              </a:ext>
            </a:extLst>
          </p:cNvPr>
          <p:cNvSpPr txBox="1"/>
          <p:nvPr/>
        </p:nvSpPr>
        <p:spPr>
          <a:xfrm>
            <a:off x="7757466" y="6386969"/>
            <a:ext cx="1291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D76E2F-F901-4C4A-A784-A825F061B409}"/>
              </a:ext>
            </a:extLst>
          </p:cNvPr>
          <p:cNvSpPr txBox="1"/>
          <p:nvPr/>
        </p:nvSpPr>
        <p:spPr>
          <a:xfrm>
            <a:off x="6100709" y="4741641"/>
            <a:ext cx="1398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similar?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E2F1DF-1F8D-6D4F-AE66-8E05EBC96830}"/>
              </a:ext>
            </a:extLst>
          </p:cNvPr>
          <p:cNvSpPr txBox="1"/>
          <p:nvPr/>
        </p:nvSpPr>
        <p:spPr>
          <a:xfrm>
            <a:off x="9536352" y="5457857"/>
            <a:ext cx="2706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Error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rectification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Error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template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matching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908BC0-C011-F746-A644-082AA2E9E04D}"/>
              </a:ext>
            </a:extLst>
          </p:cNvPr>
          <p:cNvSpPr/>
          <p:nvPr/>
        </p:nvSpPr>
        <p:spPr>
          <a:xfrm>
            <a:off x="4802038" y="3129739"/>
            <a:ext cx="138144" cy="1540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9C83EDE-CE68-BD4B-A042-E30113ADA54F}"/>
                  </a:ext>
                </a:extLst>
              </p:cNvPr>
              <p:cNvSpPr/>
              <p:nvPr/>
            </p:nvSpPr>
            <p:spPr>
              <a:xfrm>
                <a:off x="4940182" y="3287921"/>
                <a:ext cx="206973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1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1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11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𝑙</m:t>
                          </m:r>
                        </m:sub>
                      </m:sSub>
                    </m:oMath>
                  </m:oMathPara>
                </a14:m>
                <a:endParaRPr lang="en-US" sz="11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9C83EDE-CE68-BD4B-A042-E30113ADA5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0182" y="3287921"/>
                <a:ext cx="206973" cy="2616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Curved Up Arrow 24">
            <a:extLst>
              <a:ext uri="{FF2B5EF4-FFF2-40B4-BE49-F238E27FC236}">
                <a16:creationId xmlns:a16="http://schemas.microsoft.com/office/drawing/2014/main" id="{C6B11D21-DDD1-1B49-B2DC-D5BDA7907F43}"/>
              </a:ext>
            </a:extLst>
          </p:cNvPr>
          <p:cNvSpPr/>
          <p:nvPr/>
        </p:nvSpPr>
        <p:spPr>
          <a:xfrm>
            <a:off x="6402431" y="4308963"/>
            <a:ext cx="2710070" cy="280730"/>
          </a:xfrm>
          <a:prstGeom prst="curvedUp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1AA8D9-C6FC-8B43-AD81-B34872875FFB}"/>
              </a:ext>
            </a:extLst>
          </p:cNvPr>
          <p:cNvSpPr txBox="1"/>
          <p:nvPr/>
        </p:nvSpPr>
        <p:spPr>
          <a:xfrm>
            <a:off x="7166113" y="43930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2153029-3C21-BB44-A7E3-014C6A1AA2C3}"/>
              </a:ext>
            </a:extLst>
          </p:cNvPr>
          <p:cNvSpPr txBox="1"/>
          <p:nvPr/>
        </p:nvSpPr>
        <p:spPr>
          <a:xfrm>
            <a:off x="6510130" y="43135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C2557A-9766-F24D-B1D1-B7EA14E51CF0}"/>
              </a:ext>
            </a:extLst>
          </p:cNvPr>
          <p:cNvSpPr txBox="1"/>
          <p:nvPr/>
        </p:nvSpPr>
        <p:spPr>
          <a:xfrm>
            <a:off x="7444409" y="43930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A52FA64-DDF2-8E4E-9C28-B15C066C897F}"/>
                  </a:ext>
                </a:extLst>
              </p:cNvPr>
              <p:cNvSpPr/>
              <p:nvPr/>
            </p:nvSpPr>
            <p:spPr>
              <a:xfrm>
                <a:off x="7373188" y="4295049"/>
                <a:ext cx="1043060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1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altLang="zh-CN" sz="1100" i="1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en-US" altLang="zh-CN" sz="1100" i="1">
                        <a:latin typeface="Cambria Math" panose="02040503050406030204" pitchFamily="18" charset="0"/>
                      </a:rPr>
                      <m:t>𝑝</m:t>
                    </m:r>
                    <m:sSub>
                      <m:sSubPr>
                        <m:ctrlPr>
                          <a:rPr lang="en-US" altLang="zh-CN" sz="1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1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altLang="zh-CN" sz="11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zh-CN" altLang="en-US" sz="11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CN" sz="1100" dirty="0">
                    <a:solidFill>
                      <a:schemeClr val="tx1"/>
                    </a:solidFill>
                  </a:rPr>
                  <a:t>plane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A52FA64-DDF2-8E4E-9C28-B15C066C89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3188" y="4295049"/>
                <a:ext cx="1043060" cy="261610"/>
              </a:xfrm>
              <a:prstGeom prst="rect">
                <a:avLst/>
              </a:prstGeom>
              <a:blipFill>
                <a:blip r:embed="rId10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7491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9" grpId="0"/>
      <p:bldP spid="5" grpId="0"/>
      <p:bldP spid="21" grpId="0"/>
      <p:bldP spid="6" grpId="0"/>
      <p:bldP spid="7" grpId="0"/>
      <p:bldP spid="25" grpId="0" animBg="1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5F9E40F-5626-BE41-A709-25675A98B6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34148" b="-809"/>
          <a:stretch/>
        </p:blipFill>
        <p:spPr>
          <a:xfrm>
            <a:off x="486382" y="4216400"/>
            <a:ext cx="6447818" cy="250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E121FB-BDE3-D740-BB34-48065B0FB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 with PL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E7518-5947-324D-9CF4-3122F7354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disparity estimation – deep learning based approach (PSM-Net)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72A3EE-AAC7-D540-A5B1-4FCB008DC6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852"/>
          <a:stretch/>
        </p:blipFill>
        <p:spPr>
          <a:xfrm>
            <a:off x="486383" y="2931122"/>
            <a:ext cx="6447818" cy="12852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06412B2-EF92-F840-A596-5F9EC4C8798C}"/>
              </a:ext>
            </a:extLst>
          </p:cNvPr>
          <p:cNvSpPr txBox="1"/>
          <p:nvPr/>
        </p:nvSpPr>
        <p:spPr>
          <a:xfrm>
            <a:off x="7990260" y="7256590"/>
            <a:ext cx="2418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Disparity level max: 192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2E86B5-D830-624B-86BF-405BB1CB25B5}"/>
              </a:ext>
            </a:extLst>
          </p:cNvPr>
          <p:cNvSpPr/>
          <p:nvPr/>
        </p:nvSpPr>
        <p:spPr>
          <a:xfrm>
            <a:off x="838200" y="6540734"/>
            <a:ext cx="6096000" cy="1846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600" dirty="0">
                <a:solidFill>
                  <a:srgbClr val="222222"/>
                </a:solidFill>
                <a:latin typeface="Arial" panose="020B0604020202020204" pitchFamily="34" charset="0"/>
              </a:rPr>
              <a:t>Chang, Jia-Ren, and Yong-Sheng Chen. "Pyramid stereo matching network." Proceedings of the IEEE Conference on Computer Vision and Pattern Recognition. 2018.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90DA361-98CA-6C41-87AB-B84DE106CCE8}"/>
                  </a:ext>
                </a:extLst>
              </p:cNvPr>
              <p:cNvSpPr txBox="1"/>
              <p:nvPr/>
            </p:nvSpPr>
            <p:spPr>
              <a:xfrm>
                <a:off x="7611291" y="6134022"/>
                <a:ext cx="40943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,: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,:</m:t>
                          </m:r>
                        </m:e>
                      </m:d>
                      <m:r>
                        <a:rPr lang="en-US" altLang="zh-CN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𝑅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,: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90DA361-98CA-6C41-87AB-B84DE106CC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11291" y="6134022"/>
                <a:ext cx="4094326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C26192D8-881E-E943-91D5-C2BFCD0717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9067" y="3626436"/>
            <a:ext cx="4617264" cy="22286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212EE7-4E0A-6A40-BAC1-B01FF800E674}"/>
              </a:ext>
            </a:extLst>
          </p:cNvPr>
          <p:cNvSpPr txBox="1"/>
          <p:nvPr/>
        </p:nvSpPr>
        <p:spPr>
          <a:xfrm>
            <a:off x="7398821" y="2945647"/>
            <a:ext cx="4789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Construction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cost</a:t>
            </a:r>
            <a:r>
              <a:rPr lang="zh-CN" altLang="en-US" dirty="0"/>
              <a:t> </a:t>
            </a:r>
            <a:r>
              <a:rPr lang="en-US" altLang="zh-CN" dirty="0"/>
              <a:t>volume:</a:t>
            </a:r>
          </a:p>
          <a:p>
            <a:r>
              <a:rPr lang="en-US" altLang="zh-CN" dirty="0"/>
              <a:t>Shifting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pixel</a:t>
            </a:r>
            <a:r>
              <a:rPr lang="zh-CN" altLang="en-US" dirty="0"/>
              <a:t> </a:t>
            </a:r>
            <a:r>
              <a:rPr lang="en-US" altLang="zh-CN" dirty="0"/>
              <a:t>alone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3rd</a:t>
            </a:r>
            <a:r>
              <a:rPr lang="zh-CN" altLang="en-US" dirty="0"/>
              <a:t> </a:t>
            </a:r>
            <a:r>
              <a:rPr lang="en-US" altLang="zh-CN" dirty="0"/>
              <a:t>dim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F2ABF7-D191-9846-8287-FC6EB7E93C1D}"/>
              </a:ext>
            </a:extLst>
          </p:cNvPr>
          <p:cNvSpPr txBox="1"/>
          <p:nvPr/>
        </p:nvSpPr>
        <p:spPr>
          <a:xfrm>
            <a:off x="505840" y="2451374"/>
            <a:ext cx="2935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Overall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architecture: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91F208-7DB1-8949-A7EC-3966E429103C}"/>
              </a:ext>
            </a:extLst>
          </p:cNvPr>
          <p:cNvSpPr txBox="1"/>
          <p:nvPr/>
        </p:nvSpPr>
        <p:spPr>
          <a:xfrm>
            <a:off x="8042340" y="5708848"/>
            <a:ext cx="363272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rgbClr val="222222"/>
                </a:solidFill>
                <a:latin typeface="Arial" panose="020B0604020202020204" pitchFamily="34" charset="0"/>
              </a:rPr>
              <a:t>Yu, </a:t>
            </a:r>
            <a:r>
              <a:rPr lang="en-US" sz="600" dirty="0" err="1">
                <a:solidFill>
                  <a:srgbClr val="222222"/>
                </a:solidFill>
                <a:latin typeface="Arial" panose="020B0604020202020204" pitchFamily="34" charset="0"/>
              </a:rPr>
              <a:t>Lidong</a:t>
            </a:r>
            <a:r>
              <a:rPr lang="en-US" sz="600" dirty="0">
                <a:solidFill>
                  <a:srgbClr val="222222"/>
                </a:solidFill>
                <a:latin typeface="Arial" panose="020B0604020202020204" pitchFamily="34" charset="0"/>
              </a:rPr>
              <a:t>, et al. "Deep stereo matching with explicit cost aggregation sub-architecture." AAAI. 2018.</a:t>
            </a:r>
          </a:p>
        </p:txBody>
      </p:sp>
    </p:spTree>
    <p:extLst>
      <p:ext uri="{BB962C8B-B14F-4D97-AF65-F5344CB8AC3E}">
        <p14:creationId xmlns:p14="http://schemas.microsoft.com/office/powerpoint/2010/main" val="3000540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A7022-BDA4-A34C-8EFB-F8FFE6F4F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Qualitative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en-US" dirty="0"/>
              <a:t> of pseudo lidar</a:t>
            </a:r>
          </a:p>
        </p:txBody>
      </p:sp>
      <p:pic>
        <p:nvPicPr>
          <p:cNvPr id="4" name="Image3">
            <a:extLst>
              <a:ext uri="{FF2B5EF4-FFF2-40B4-BE49-F238E27FC236}">
                <a16:creationId xmlns:a16="http://schemas.microsoft.com/office/drawing/2014/main" id="{38C4A147-CF8E-6140-91C4-66F0C65A80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t="11614" b="2446"/>
          <a:stretch/>
        </p:blipFill>
        <p:spPr>
          <a:xfrm>
            <a:off x="6283627" y="3543930"/>
            <a:ext cx="5785904" cy="3212470"/>
          </a:xfrm>
          <a:prstGeom prst="rect">
            <a:avLst/>
          </a:prstGeom>
        </p:spPr>
      </p:pic>
      <p:pic>
        <p:nvPicPr>
          <p:cNvPr id="5" name="Image4">
            <a:extLst>
              <a:ext uri="{FF2B5EF4-FFF2-40B4-BE49-F238E27FC236}">
                <a16:creationId xmlns:a16="http://schemas.microsoft.com/office/drawing/2014/main" id="{24403248-74C2-9A43-A308-10D80461525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283627" y="1633645"/>
            <a:ext cx="5774341" cy="1818843"/>
          </a:xfrm>
          <a:prstGeom prst="rect">
            <a:avLst/>
          </a:prstGeom>
        </p:spPr>
      </p:pic>
      <p:pic>
        <p:nvPicPr>
          <p:cNvPr id="6" name="Image1">
            <a:extLst>
              <a:ext uri="{FF2B5EF4-FFF2-40B4-BE49-F238E27FC236}">
                <a16:creationId xmlns:a16="http://schemas.microsoft.com/office/drawing/2014/main" id="{D580FF9D-91F0-254E-83B4-F1346B674B77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72720" y="1685868"/>
            <a:ext cx="5831426" cy="1766620"/>
          </a:xfrm>
          <a:prstGeom prst="rect">
            <a:avLst/>
          </a:prstGeom>
        </p:spPr>
      </p:pic>
      <p:pic>
        <p:nvPicPr>
          <p:cNvPr id="7" name="Image2">
            <a:extLst>
              <a:ext uri="{FF2B5EF4-FFF2-40B4-BE49-F238E27FC236}">
                <a16:creationId xmlns:a16="http://schemas.microsoft.com/office/drawing/2014/main" id="{43CE1411-555E-4540-B41B-A021F6B07A05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172720" y="3543735"/>
            <a:ext cx="5831426" cy="32126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3F07C1-C3EE-274D-894F-1D6F2AB1EA4C}"/>
              </a:ext>
            </a:extLst>
          </p:cNvPr>
          <p:cNvSpPr txBox="1"/>
          <p:nvPr/>
        </p:nvSpPr>
        <p:spPr>
          <a:xfrm>
            <a:off x="8099621" y="3014496"/>
            <a:ext cx="1540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Distance: 40m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05DD59-B433-3B4C-AC42-93629C496898}"/>
              </a:ext>
            </a:extLst>
          </p:cNvPr>
          <p:cNvSpPr txBox="1"/>
          <p:nvPr/>
        </p:nvSpPr>
        <p:spPr>
          <a:xfrm>
            <a:off x="3075481" y="3052360"/>
            <a:ext cx="1540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Distance: 35m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B6C233-05D9-104F-B206-315005CAC766}"/>
              </a:ext>
            </a:extLst>
          </p:cNvPr>
          <p:cNvCxnSpPr>
            <a:cxnSpLocks/>
          </p:cNvCxnSpPr>
          <p:nvPr/>
        </p:nvCxnSpPr>
        <p:spPr>
          <a:xfrm flipH="1" flipV="1">
            <a:off x="2808953" y="2543066"/>
            <a:ext cx="887284" cy="5824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6B69F92-10FF-A843-8BFC-67821D06C9E2}"/>
              </a:ext>
            </a:extLst>
          </p:cNvPr>
          <p:cNvCxnSpPr>
            <a:cxnSpLocks/>
          </p:cNvCxnSpPr>
          <p:nvPr/>
        </p:nvCxnSpPr>
        <p:spPr>
          <a:xfrm flipH="1">
            <a:off x="3075481" y="3348507"/>
            <a:ext cx="620756" cy="11878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0F159F5-A76B-C24A-9BFB-873810CA2465}"/>
              </a:ext>
            </a:extLst>
          </p:cNvPr>
          <p:cNvCxnSpPr>
            <a:cxnSpLocks/>
          </p:cNvCxnSpPr>
          <p:nvPr/>
        </p:nvCxnSpPr>
        <p:spPr>
          <a:xfrm flipH="1" flipV="1">
            <a:off x="8927245" y="2698287"/>
            <a:ext cx="159990" cy="36335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2E35C74-B7C7-964D-86C6-E08352AD5F4E}"/>
              </a:ext>
            </a:extLst>
          </p:cNvPr>
          <p:cNvCxnSpPr>
            <a:cxnSpLocks/>
          </p:cNvCxnSpPr>
          <p:nvPr/>
        </p:nvCxnSpPr>
        <p:spPr>
          <a:xfrm flipH="1">
            <a:off x="8870024" y="3348507"/>
            <a:ext cx="271641" cy="72073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889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3376E-B140-2E40-93B7-551559AC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Quantitative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631345-1F10-D84C-83A4-719CEC5637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59800" y="2763230"/>
            <a:ext cx="8743950" cy="26522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AD61DF-59D4-634F-BAAA-F2003A4BF390}"/>
              </a:ext>
            </a:extLst>
          </p:cNvPr>
          <p:cNvSpPr txBox="1"/>
          <p:nvPr/>
        </p:nvSpPr>
        <p:spPr>
          <a:xfrm>
            <a:off x="1417643" y="5580432"/>
            <a:ext cx="81465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Observations:</a:t>
            </a:r>
          </a:p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  <a:r>
              <a:rPr lang="zh-CN" altLang="en-US" dirty="0"/>
              <a:t> </a:t>
            </a:r>
            <a:r>
              <a:rPr lang="en-US" altLang="zh-CN" dirty="0"/>
              <a:t>increased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accuracy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huge</a:t>
            </a:r>
            <a:r>
              <a:rPr lang="zh-CN" altLang="en-US" dirty="0"/>
              <a:t> </a:t>
            </a:r>
            <a:r>
              <a:rPr lang="en-US" altLang="zh-CN" dirty="0"/>
              <a:t>margin</a:t>
            </a:r>
          </a:p>
          <a:p>
            <a:r>
              <a:rPr lang="en-US" altLang="zh-CN" dirty="0"/>
              <a:t>2: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performing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worse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stereo</a:t>
            </a:r>
          </a:p>
          <a:p>
            <a:r>
              <a:rPr lang="en-US" altLang="zh-CN" dirty="0"/>
              <a:t>3:</a:t>
            </a:r>
            <a:r>
              <a:rPr lang="zh-CN" altLang="en-US" dirty="0"/>
              <a:t> </a:t>
            </a: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still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comparable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real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496584-D24A-2740-97EA-D1936B9EE823}"/>
              </a:ext>
            </a:extLst>
          </p:cNvPr>
          <p:cNvSpPr/>
          <p:nvPr/>
        </p:nvSpPr>
        <p:spPr>
          <a:xfrm>
            <a:off x="1380062" y="1512056"/>
            <a:ext cx="7955133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/>
              <a:t>Precision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in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object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detection:</a:t>
            </a:r>
            <a:endParaRPr lang="en-US" sz="2000" b="1" dirty="0"/>
          </a:p>
          <a:p>
            <a:pPr lvl="1"/>
            <a:r>
              <a:rPr lang="en-US" dirty="0"/>
              <a:t>3D object detection results on the KITTI validation set</a:t>
            </a:r>
          </a:p>
          <a:p>
            <a:pPr lvl="1"/>
            <a:r>
              <a:rPr lang="en-US" dirty="0"/>
              <a:t>A</a:t>
            </a:r>
            <a:r>
              <a:rPr lang="en-US" altLang="zh-CN" dirty="0"/>
              <a:t>P_</a:t>
            </a:r>
            <a:r>
              <a:rPr lang="en-US" dirty="0"/>
              <a:t>BEV / AP</a:t>
            </a:r>
            <a:r>
              <a:rPr lang="en-US" altLang="zh-CN" dirty="0"/>
              <a:t>_</a:t>
            </a:r>
            <a:r>
              <a:rPr lang="en-US" dirty="0"/>
              <a:t>3D (in %) of the car category</a:t>
            </a:r>
          </a:p>
          <a:p>
            <a:pPr lvl="1"/>
            <a:r>
              <a:rPr lang="en-US" altLang="zh-CN" dirty="0"/>
              <a:t>Rows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blue</a:t>
            </a:r>
            <a:r>
              <a:rPr lang="zh-CN" altLang="en-US" dirty="0"/>
              <a:t> </a:t>
            </a:r>
            <a:r>
              <a:rPr lang="en-US" altLang="zh-CN" dirty="0"/>
              <a:t>denotes</a:t>
            </a:r>
            <a:r>
              <a:rPr lang="zh-CN" altLang="en-US" dirty="0"/>
              <a:t> </a:t>
            </a:r>
            <a:r>
              <a:rPr lang="en-US" altLang="zh-CN" dirty="0"/>
              <a:t>result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956B046-AA3E-534B-9909-B57F9389DFEC}"/>
              </a:ext>
            </a:extLst>
          </p:cNvPr>
          <p:cNvSpPr/>
          <p:nvPr/>
        </p:nvSpPr>
        <p:spPr>
          <a:xfrm>
            <a:off x="8287579" y="4512735"/>
            <a:ext cx="890388" cy="191395"/>
          </a:xfrm>
          <a:prstGeom prst="round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9C70C80-2675-D143-9F46-955B682917D6}"/>
              </a:ext>
            </a:extLst>
          </p:cNvPr>
          <p:cNvSpPr/>
          <p:nvPr/>
        </p:nvSpPr>
        <p:spPr>
          <a:xfrm>
            <a:off x="8285512" y="4942675"/>
            <a:ext cx="890388" cy="191395"/>
          </a:xfrm>
          <a:prstGeom prst="round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4D6902B-F5E9-BD46-A93D-E7D3D9FC06A5}"/>
              </a:ext>
            </a:extLst>
          </p:cNvPr>
          <p:cNvSpPr/>
          <p:nvPr/>
        </p:nvSpPr>
        <p:spPr>
          <a:xfrm>
            <a:off x="8287579" y="3674742"/>
            <a:ext cx="890388" cy="191395"/>
          </a:xfrm>
          <a:prstGeom prst="round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58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E8CCA-359F-704F-9628-DA4243D0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</a:t>
            </a:r>
            <a:r>
              <a:rPr lang="en-US" altLang="zh-CN" dirty="0"/>
              <a:t>Lidar</a:t>
            </a:r>
            <a:r>
              <a:rPr lang="en-US" dirty="0"/>
              <a:t> ++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4BA514-1155-EA4F-977E-7AE6875CBE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1733" y="3214530"/>
            <a:ext cx="7886948" cy="352145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9E2352-FF76-E949-A548-04CC5264A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6324" y="3988577"/>
            <a:ext cx="3379814" cy="26072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19B660-9AE4-B44D-874F-F09F8983FCF1}"/>
              </a:ext>
            </a:extLst>
          </p:cNvPr>
          <p:cNvSpPr txBox="1"/>
          <p:nvPr/>
        </p:nvSpPr>
        <p:spPr>
          <a:xfrm>
            <a:off x="8352865" y="3420462"/>
            <a:ext cx="3746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Comparison of depth estimation error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830D23-0C85-2F46-930A-1D6160A95554}"/>
              </a:ext>
            </a:extLst>
          </p:cNvPr>
          <p:cNvSpPr txBox="1"/>
          <p:nvPr/>
        </p:nvSpPr>
        <p:spPr>
          <a:xfrm>
            <a:off x="1945216" y="-1209211"/>
            <a:ext cx="43225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Improvements:</a:t>
            </a:r>
          </a:p>
          <a:p>
            <a:pPr marL="342900" indent="-342900">
              <a:buAutoNum type="arabicPeriod"/>
            </a:pPr>
            <a:r>
              <a:rPr lang="en-US" dirty="0"/>
              <a:t>Directly estimate depth map</a:t>
            </a:r>
          </a:p>
          <a:p>
            <a:pPr marL="342900" indent="-342900">
              <a:buAutoNum type="arabicPeriod"/>
            </a:pPr>
            <a:r>
              <a:rPr lang="en-US" dirty="0"/>
              <a:t>Correction with sparse lidar point cloud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BEA134-B973-5B4E-BDF6-7EB54D73A3F3}"/>
              </a:ext>
            </a:extLst>
          </p:cNvPr>
          <p:cNvSpPr/>
          <p:nvPr/>
        </p:nvSpPr>
        <p:spPr>
          <a:xfrm>
            <a:off x="1551905" y="6551317"/>
            <a:ext cx="6096000" cy="1846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600" dirty="0">
                <a:solidFill>
                  <a:srgbClr val="222222"/>
                </a:solidFill>
                <a:latin typeface="Arial" panose="020B0604020202020204" pitchFamily="34" charset="0"/>
              </a:rPr>
              <a:t>You, </a:t>
            </a:r>
            <a:r>
              <a:rPr lang="en-US" sz="600" dirty="0" err="1">
                <a:solidFill>
                  <a:srgbClr val="222222"/>
                </a:solidFill>
                <a:latin typeface="Arial" panose="020B0604020202020204" pitchFamily="34" charset="0"/>
              </a:rPr>
              <a:t>Yurong</a:t>
            </a:r>
            <a:r>
              <a:rPr lang="en-US" sz="600" dirty="0">
                <a:solidFill>
                  <a:srgbClr val="222222"/>
                </a:solidFill>
                <a:latin typeface="Arial" panose="020B0604020202020204" pitchFamily="34" charset="0"/>
              </a:rPr>
              <a:t>, et al. "Pseudo-LiDAR++: Accurate Depth for 3D Object Detection in Autonomous Driving." </a:t>
            </a:r>
            <a:r>
              <a:rPr lang="en-US" sz="600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sz="600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arXiv:1906.06310 (2019)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013DAF-F99A-9C4A-AEB7-70D4C5B714A5}"/>
              </a:ext>
            </a:extLst>
          </p:cNvPr>
          <p:cNvSpPr txBox="1"/>
          <p:nvPr/>
        </p:nvSpPr>
        <p:spPr>
          <a:xfrm>
            <a:off x="224751" y="2677476"/>
            <a:ext cx="2248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architecture: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37B7898-702D-AC4E-9781-044AED58E1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675"/>
          <a:stretch/>
        </p:blipFill>
        <p:spPr>
          <a:xfrm>
            <a:off x="8721001" y="1792035"/>
            <a:ext cx="3010457" cy="39781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0251773-AAB8-4B46-B906-652FD94C97CE}"/>
              </a:ext>
            </a:extLst>
          </p:cNvPr>
          <p:cNvSpPr txBox="1"/>
          <p:nvPr/>
        </p:nvSpPr>
        <p:spPr>
          <a:xfrm>
            <a:off x="224751" y="1529279"/>
            <a:ext cx="82957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Intuition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error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far</a:t>
            </a:r>
            <a:r>
              <a:rPr lang="zh-CN" altLang="en-US" dirty="0"/>
              <a:t> </a:t>
            </a:r>
            <a:r>
              <a:rPr lang="en-US" altLang="zh-CN" dirty="0"/>
              <a:t>away</a:t>
            </a:r>
            <a:r>
              <a:rPr lang="zh-CN" altLang="en-US" dirty="0"/>
              <a:t> </a:t>
            </a:r>
            <a:r>
              <a:rPr lang="en-US" altLang="zh-CN" dirty="0"/>
              <a:t>object:</a:t>
            </a:r>
          </a:p>
          <a:p>
            <a:r>
              <a:rPr lang="en-US" altLang="zh-CN" dirty="0"/>
              <a:t>	1.</a:t>
            </a:r>
            <a:r>
              <a:rPr lang="zh-CN" altLang="en-US" dirty="0"/>
              <a:t> </a:t>
            </a:r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disparity</a:t>
            </a:r>
            <a:r>
              <a:rPr lang="zh-CN" altLang="en-US" dirty="0"/>
              <a:t> </a:t>
            </a:r>
            <a:r>
              <a:rPr lang="en-US" altLang="zh-CN" dirty="0"/>
              <a:t>error,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error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increases</a:t>
            </a:r>
            <a:r>
              <a:rPr lang="zh-CN" altLang="en-US" dirty="0"/>
              <a:t> </a:t>
            </a:r>
            <a:r>
              <a:rPr lang="en-US" altLang="zh-CN" dirty="0"/>
              <a:t>quadratically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depth</a:t>
            </a:r>
          </a:p>
          <a:p>
            <a:r>
              <a:rPr lang="en-US" altLang="zh-CN" dirty="0"/>
              <a:t>	2.</a:t>
            </a:r>
            <a:r>
              <a:rPr lang="zh-CN" altLang="en-US" dirty="0"/>
              <a:t> </a:t>
            </a:r>
            <a:r>
              <a:rPr lang="en-US" altLang="zh-CN" dirty="0"/>
              <a:t>Similar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pixels,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disparity</a:t>
            </a:r>
            <a:r>
              <a:rPr lang="zh-CN" altLang="en-US" dirty="0"/>
              <a:t> </a:t>
            </a:r>
            <a:r>
              <a:rPr lang="en-US" altLang="zh-CN" dirty="0"/>
              <a:t>(depth)</a:t>
            </a:r>
            <a:r>
              <a:rPr lang="zh-CN" altLang="en-US" dirty="0"/>
              <a:t> </a:t>
            </a:r>
            <a:r>
              <a:rPr lang="en-US" altLang="zh-CN" dirty="0"/>
              <a:t>estimation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quantized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7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1C3BB-9D9C-C74F-9B66-E808F9031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Quantitative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</a:t>
            </a:r>
            <a:r>
              <a:rPr lang="zh-CN" altLang="en-US" dirty="0"/>
              <a:t> </a:t>
            </a:r>
            <a:r>
              <a:rPr lang="en-US" altLang="zh-CN" dirty="0"/>
              <a:t>++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6B0F0B-4409-0445-A9B7-6D0E20A74F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1250" y="2506662"/>
            <a:ext cx="9450399" cy="4351338"/>
          </a:xfr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3BA1B16-AA16-044F-9820-F4B8CFA6ECD2}"/>
              </a:ext>
            </a:extLst>
          </p:cNvPr>
          <p:cNvSpPr/>
          <p:nvPr/>
        </p:nvSpPr>
        <p:spPr>
          <a:xfrm>
            <a:off x="8302171" y="5740110"/>
            <a:ext cx="1088571" cy="246742"/>
          </a:xfrm>
          <a:prstGeom prst="round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A50B462-E7B7-7642-823D-0FC263ADD920}"/>
              </a:ext>
            </a:extLst>
          </p:cNvPr>
          <p:cNvSpPr/>
          <p:nvPr/>
        </p:nvSpPr>
        <p:spPr>
          <a:xfrm>
            <a:off x="8302171" y="6478938"/>
            <a:ext cx="1088571" cy="246742"/>
          </a:xfrm>
          <a:prstGeom prst="round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93C029-112F-5846-AB24-5B45E62A462D}"/>
              </a:ext>
            </a:extLst>
          </p:cNvPr>
          <p:cNvSpPr/>
          <p:nvPr/>
        </p:nvSpPr>
        <p:spPr>
          <a:xfrm>
            <a:off x="1380062" y="1512056"/>
            <a:ext cx="795513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/>
              <a:t>Precision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in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object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detection:</a:t>
            </a:r>
            <a:endParaRPr lang="en-US" sz="2000" b="1" dirty="0"/>
          </a:p>
          <a:p>
            <a:pPr lvl="1"/>
            <a:r>
              <a:rPr lang="en-US" altLang="zh-CN" dirty="0"/>
              <a:t>Rows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blue</a:t>
            </a:r>
            <a:r>
              <a:rPr lang="zh-CN" altLang="en-US" dirty="0"/>
              <a:t> </a:t>
            </a:r>
            <a:r>
              <a:rPr lang="en-US" altLang="zh-CN" dirty="0"/>
              <a:t>denotes</a:t>
            </a:r>
            <a:r>
              <a:rPr lang="zh-CN" altLang="en-US" dirty="0"/>
              <a:t> </a:t>
            </a:r>
            <a:r>
              <a:rPr lang="en-US" altLang="zh-CN" dirty="0"/>
              <a:t>result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pseudo</a:t>
            </a:r>
            <a:r>
              <a:rPr lang="zh-CN" altLang="en-US" dirty="0"/>
              <a:t> </a:t>
            </a:r>
            <a:r>
              <a:rPr lang="en-US" altLang="zh-CN" dirty="0"/>
              <a:t>lidar++</a:t>
            </a:r>
          </a:p>
          <a:p>
            <a:pPr lvl="1"/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source:</a:t>
            </a:r>
            <a:r>
              <a:rPr lang="zh-CN" altLang="en-US" dirty="0"/>
              <a:t> </a:t>
            </a:r>
            <a:r>
              <a:rPr lang="en-US" altLang="zh-CN" dirty="0"/>
              <a:t>M(Mono),</a:t>
            </a:r>
            <a:r>
              <a:rPr lang="zh-CN" altLang="en-US" dirty="0"/>
              <a:t> 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(Stereo),</a:t>
            </a:r>
            <a:r>
              <a:rPr lang="zh-CN" altLang="en-US" dirty="0"/>
              <a:t> </a:t>
            </a:r>
            <a:r>
              <a:rPr lang="en-US" altLang="zh-CN" dirty="0"/>
              <a:t>L#</a:t>
            </a:r>
            <a:r>
              <a:rPr lang="zh-CN" altLang="en-US" dirty="0"/>
              <a:t> </a:t>
            </a:r>
            <a:r>
              <a:rPr lang="en-US" altLang="zh-CN" dirty="0"/>
              <a:t>(4-beam</a:t>
            </a:r>
            <a:r>
              <a:rPr lang="zh-CN" altLang="en-US" dirty="0"/>
              <a:t> </a:t>
            </a:r>
            <a:r>
              <a:rPr lang="en-US" altLang="zh-CN" dirty="0"/>
              <a:t>lidar),</a:t>
            </a:r>
            <a:r>
              <a:rPr lang="zh-CN" altLang="en-US" dirty="0"/>
              <a:t> </a:t>
            </a:r>
            <a:r>
              <a:rPr lang="en-US" altLang="zh-CN" dirty="0"/>
              <a:t>L(64-beam</a:t>
            </a:r>
            <a:r>
              <a:rPr lang="zh-CN" altLang="en-US" dirty="0"/>
              <a:t> </a:t>
            </a:r>
            <a:r>
              <a:rPr lang="en-US" altLang="zh-CN" dirty="0"/>
              <a:t>lidar)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308AFEF-1DBC-584A-BDB7-1508B14F48AD}"/>
              </a:ext>
            </a:extLst>
          </p:cNvPr>
          <p:cNvSpPr/>
          <p:nvPr/>
        </p:nvSpPr>
        <p:spPr>
          <a:xfrm>
            <a:off x="8302353" y="4266910"/>
            <a:ext cx="1088571" cy="246742"/>
          </a:xfrm>
          <a:prstGeom prst="round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DA9766E-56EF-4F49-8640-54B5B7D35060}"/>
              </a:ext>
            </a:extLst>
          </p:cNvPr>
          <p:cNvSpPr/>
          <p:nvPr/>
        </p:nvSpPr>
        <p:spPr>
          <a:xfrm>
            <a:off x="8302171" y="5011741"/>
            <a:ext cx="1088571" cy="246742"/>
          </a:xfrm>
          <a:prstGeom prst="round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33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10790</TotalTime>
  <Words>1253</Words>
  <Application>Microsoft Macintosh PowerPoint</Application>
  <PresentationFormat>Widescreen</PresentationFormat>
  <Paragraphs>180</Paragraphs>
  <Slides>17</Slides>
  <Notes>14</Notes>
  <HiddenSlides>7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等线</vt:lpstr>
      <vt:lpstr>等线 Light</vt:lpstr>
      <vt:lpstr>Arial</vt:lpstr>
      <vt:lpstr>Calibri</vt:lpstr>
      <vt:lpstr>Calibri Light</vt:lpstr>
      <vt:lpstr>Cambria Math</vt:lpstr>
      <vt:lpstr>Office Theme</vt:lpstr>
      <vt:lpstr>Paper reading:  Pseudo lidar for 3D object detection</vt:lpstr>
      <vt:lpstr>Background </vt:lpstr>
      <vt:lpstr>Object detection with PL </vt:lpstr>
      <vt:lpstr>Object detection with PL </vt:lpstr>
      <vt:lpstr>Object detection with PL </vt:lpstr>
      <vt:lpstr>Qualitative results of pseudo lidar</vt:lpstr>
      <vt:lpstr>Quantitative results of pseudo lidar </vt:lpstr>
      <vt:lpstr>Pseudo Lidar ++</vt:lpstr>
      <vt:lpstr>Quantitative results of pseudo lidar ++</vt:lpstr>
      <vt:lpstr>Take away points </vt:lpstr>
      <vt:lpstr>Summary </vt:lpstr>
      <vt:lpstr>Summary </vt:lpstr>
      <vt:lpstr>Future directions, cont’d </vt:lpstr>
      <vt:lpstr>PowerPoint Presentation</vt:lpstr>
      <vt:lpstr>Real-Time Semantic Stereo Matching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149</cp:revision>
  <dcterms:created xsi:type="dcterms:W3CDTF">2019-10-17T17:30:42Z</dcterms:created>
  <dcterms:modified xsi:type="dcterms:W3CDTF">2019-10-25T21:46:43Z</dcterms:modified>
</cp:coreProperties>
</file>

<file path=docProps/thumbnail.jpeg>
</file>